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6" r:id="rId2"/>
    <p:sldId id="257" r:id="rId3"/>
    <p:sldId id="285" r:id="rId4"/>
    <p:sldId id="342" r:id="rId5"/>
    <p:sldId id="343" r:id="rId6"/>
    <p:sldId id="366" r:id="rId7"/>
    <p:sldId id="365" r:id="rId8"/>
    <p:sldId id="258" r:id="rId9"/>
    <p:sldId id="367" r:id="rId10"/>
    <p:sldId id="345" r:id="rId11"/>
    <p:sldId id="347" r:id="rId12"/>
    <p:sldId id="348" r:id="rId13"/>
    <p:sldId id="349" r:id="rId14"/>
    <p:sldId id="346" r:id="rId15"/>
    <p:sldId id="337" r:id="rId16"/>
    <p:sldId id="430" r:id="rId17"/>
    <p:sldId id="431" r:id="rId18"/>
    <p:sldId id="368" r:id="rId19"/>
    <p:sldId id="369" r:id="rId20"/>
    <p:sldId id="370" r:id="rId21"/>
    <p:sldId id="371" r:id="rId22"/>
    <p:sldId id="372" r:id="rId23"/>
    <p:sldId id="373" r:id="rId24"/>
    <p:sldId id="374" r:id="rId25"/>
    <p:sldId id="350" r:id="rId26"/>
    <p:sldId id="354" r:id="rId27"/>
    <p:sldId id="375" r:id="rId28"/>
    <p:sldId id="376" r:id="rId29"/>
    <p:sldId id="377" r:id="rId30"/>
    <p:sldId id="378" r:id="rId31"/>
    <p:sldId id="379" r:id="rId32"/>
    <p:sldId id="284" r:id="rId33"/>
    <p:sldId id="455" r:id="rId34"/>
    <p:sldId id="456" r:id="rId35"/>
    <p:sldId id="355" r:id="rId36"/>
    <p:sldId id="380" r:id="rId37"/>
    <p:sldId id="438" r:id="rId38"/>
    <p:sldId id="439" r:id="rId39"/>
    <p:sldId id="440" r:id="rId40"/>
    <p:sldId id="441" r:id="rId41"/>
    <p:sldId id="382" r:id="rId42"/>
    <p:sldId id="442" r:id="rId43"/>
    <p:sldId id="383" r:id="rId44"/>
    <p:sldId id="433" r:id="rId45"/>
    <p:sldId id="443" r:id="rId46"/>
    <p:sldId id="384" r:id="rId47"/>
    <p:sldId id="444" r:id="rId48"/>
    <p:sldId id="385" r:id="rId49"/>
    <p:sldId id="434" r:id="rId50"/>
    <p:sldId id="445" r:id="rId51"/>
    <p:sldId id="446" r:id="rId52"/>
    <p:sldId id="449" r:id="rId53"/>
    <p:sldId id="386" r:id="rId54"/>
    <p:sldId id="387" r:id="rId55"/>
    <p:sldId id="451" r:id="rId56"/>
    <p:sldId id="388" r:id="rId57"/>
    <p:sldId id="452" r:id="rId58"/>
    <p:sldId id="389" r:id="rId59"/>
    <p:sldId id="390" r:id="rId60"/>
    <p:sldId id="391" r:id="rId61"/>
    <p:sldId id="392" r:id="rId62"/>
    <p:sldId id="453" r:id="rId63"/>
    <p:sldId id="454" r:id="rId64"/>
    <p:sldId id="459" r:id="rId65"/>
    <p:sldId id="394" r:id="rId66"/>
    <p:sldId id="396" r:id="rId67"/>
    <p:sldId id="435" r:id="rId68"/>
    <p:sldId id="397" r:id="rId69"/>
    <p:sldId id="437" r:id="rId70"/>
    <p:sldId id="400" r:id="rId71"/>
    <p:sldId id="316" r:id="rId72"/>
    <p:sldId id="318" r:id="rId73"/>
    <p:sldId id="317" r:id="rId74"/>
    <p:sldId id="319" r:id="rId75"/>
    <p:sldId id="320" r:id="rId76"/>
    <p:sldId id="321" r:id="rId77"/>
    <p:sldId id="403" r:id="rId78"/>
    <p:sldId id="324" r:id="rId79"/>
    <p:sldId id="325" r:id="rId80"/>
    <p:sldId id="326" r:id="rId81"/>
    <p:sldId id="457" r:id="rId82"/>
    <p:sldId id="458" r:id="rId83"/>
    <p:sldId id="329" r:id="rId84"/>
    <p:sldId id="330" r:id="rId85"/>
    <p:sldId id="331" r:id="rId86"/>
    <p:sldId id="332" r:id="rId87"/>
    <p:sldId id="333" r:id="rId88"/>
    <p:sldId id="334" r:id="rId89"/>
    <p:sldId id="335" r:id="rId90"/>
    <p:sldId id="336" r:id="rId91"/>
    <p:sldId id="429" r:id="rId92"/>
    <p:sldId id="460" r:id="rId93"/>
    <p:sldId id="282" r:id="rId94"/>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4" d="100"/>
          <a:sy n="84" d="100"/>
        </p:scale>
        <p:origin x="768" y="9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099"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1615" y="1"/>
            <a:ext cx="3076098" cy="512763"/>
          </a:xfrm>
          <a:prstGeom prst="rect">
            <a:avLst/>
          </a:prstGeom>
        </p:spPr>
        <p:txBody>
          <a:bodyPr vert="horz" lIns="91440" tIns="45720" rIns="91440" bIns="45720" rtlCol="0"/>
          <a:lstStyle>
            <a:lvl1pPr algn="r">
              <a:defRPr sz="1200"/>
            </a:lvl1pPr>
          </a:lstStyle>
          <a:p>
            <a:fld id="{97FA54E0-A275-45CF-849F-10D588A83995}" type="datetimeFigureOut">
              <a:rPr lang="zh-CN" altLang="en-US" smtClean="0"/>
              <a:t>2023/2/27</a:t>
            </a:fld>
            <a:endParaRPr lang="zh-CN" altLang="en-US"/>
          </a:p>
        </p:txBody>
      </p:sp>
      <p:sp>
        <p:nvSpPr>
          <p:cNvPr id="4" name="幻灯片图像占位符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723" y="4926014"/>
            <a:ext cx="567944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851"/>
            <a:ext cx="3076099"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1615" y="9721851"/>
            <a:ext cx="3076098" cy="512763"/>
          </a:xfrm>
          <a:prstGeom prst="rect">
            <a:avLst/>
          </a:prstGeom>
        </p:spPr>
        <p:txBody>
          <a:bodyPr vert="horz" lIns="91440" tIns="45720" rIns="91440" bIns="45720" rtlCol="0" anchor="b"/>
          <a:lstStyle>
            <a:lvl1pPr algn="r">
              <a:defRPr sz="1200"/>
            </a:lvl1pPr>
          </a:lstStyle>
          <a:p>
            <a:fld id="{F6012E2F-1838-452E-BC5D-43C7205470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9AE333-DFDE-44B1-9D80-7E8EA78DBE43}" type="slidenum">
              <a:rPr lang="en-US" altLang="zh-CN"/>
              <a:t>30</a:t>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xfrm>
            <a:off x="913787" y="4343400"/>
            <a:ext cx="5025828"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18AFB7-D052-46C1-A38E-5ADC786E2DA3}" type="slidenum">
              <a:rPr lang="zh-CN" altLang="en-US" smtClean="0"/>
              <a:t>46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457200"/>
          </a:xfrm>
        </p:spPr>
        <p:txBody>
          <a:bodyPr/>
          <a:lstStyle/>
          <a:p>
            <a:r>
              <a:rPr lang="zh-CN" altLang="en-US"/>
              <a:t>单击此处编辑母版标题样式</a:t>
            </a:r>
          </a:p>
        </p:txBody>
      </p:sp>
      <p:sp>
        <p:nvSpPr>
          <p:cNvPr id="3" name="文本占位符 2"/>
          <p:cNvSpPr>
            <a:spLocks noGrp="1"/>
          </p:cNvSpPr>
          <p:nvPr>
            <p:ph type="body" sz="half" idx="1"/>
          </p:nvPr>
        </p:nvSpPr>
        <p:spPr>
          <a:xfrm>
            <a:off x="0" y="457200"/>
            <a:ext cx="59944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457200"/>
            <a:ext cx="59944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6B9BAFB4-2688-4157-9738-CE80CAB62ABF}" type="slidenum">
              <a:rPr lang="en-US" altLang="zh-CN"/>
              <a:t>‹#›</a:t>
            </a:fld>
            <a:endParaRPr lang="en-US" altLang="zh-CN"/>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页2">
    <p:spTree>
      <p:nvGrpSpPr>
        <p:cNvPr id="1" name=""/>
        <p:cNvGrpSpPr/>
        <p:nvPr/>
      </p:nvGrpSpPr>
      <p:grpSpPr>
        <a:xfrm>
          <a:off x="0" y="0"/>
          <a:ext cx="0" cy="0"/>
          <a:chOff x="0" y="0"/>
          <a:chExt cx="0" cy="0"/>
        </a:xfrm>
      </p:grpSpPr>
      <p:sp>
        <p:nvSpPr>
          <p:cNvPr id="9" name="内容占位符 2"/>
          <p:cNvSpPr>
            <a:spLocks noGrp="1"/>
          </p:cNvSpPr>
          <p:nvPr>
            <p:ph idx="1"/>
          </p:nvPr>
        </p:nvSpPr>
        <p:spPr>
          <a:xfrm>
            <a:off x="838200" y="1268759"/>
            <a:ext cx="10515600" cy="4908203"/>
          </a:xfrm>
          <a:prstGeom prst="rect">
            <a:avLst/>
          </a:prstGeom>
        </p:spPr>
        <p:txBody>
          <a:bodyPr/>
          <a:lstStyle>
            <a:lvl1pPr marL="0" indent="0">
              <a:lnSpc>
                <a:spcPct val="150000"/>
              </a:lnSpc>
              <a:spcBef>
                <a:spcPts val="0"/>
              </a:spcBef>
              <a:buClr>
                <a:srgbClr val="0078B4"/>
              </a:buClr>
              <a:buFont typeface="Wingdings" panose="05000000000000000000" charset="0"/>
              <a:buChar char="Ø"/>
              <a:defRPr sz="2000">
                <a:solidFill>
                  <a:srgbClr val="666666"/>
                </a:solidFill>
                <a:latin typeface="Times New Roman" panose="02020603050405020304" charset="0"/>
              </a:defRPr>
            </a:lvl1pPr>
            <a:lvl2pPr marL="431800" indent="-288290" eaLnBrk="1" fontAlgn="auto" latinLnBrk="0" hangingPunct="1">
              <a:lnSpc>
                <a:spcPct val="150000"/>
              </a:lnSpc>
              <a:spcBef>
                <a:spcPts val="0"/>
              </a:spcBef>
              <a:buClr>
                <a:srgbClr val="0078B4"/>
              </a:buClr>
              <a:buFont typeface="Wingdings" panose="05000000000000000000" pitchFamily="2" charset="2"/>
              <a:buChar char="l"/>
              <a:defRPr sz="1800">
                <a:solidFill>
                  <a:srgbClr val="666666"/>
                </a:solidFill>
                <a:latin typeface="Times New Roman" panose="02020603050405020304" charset="0"/>
              </a:defRPr>
            </a:lvl2pPr>
            <a:lvl3pPr marL="647700" indent="-288290" eaLnBrk="1" fontAlgn="auto" latinLnBrk="0" hangingPunct="1">
              <a:lnSpc>
                <a:spcPct val="150000"/>
              </a:lnSpc>
              <a:spcBef>
                <a:spcPts val="600"/>
              </a:spcBef>
              <a:buClr>
                <a:srgbClr val="0078B4"/>
              </a:buClr>
              <a:buFont typeface="Wingdings" panose="05000000000000000000" charset="0"/>
              <a:buChar char="ü"/>
              <a:defRPr sz="1600">
                <a:solidFill>
                  <a:srgbClr val="666666"/>
                </a:solidFill>
                <a:latin typeface="Times New Roman" panose="02020603050405020304" charset="0"/>
              </a:defRPr>
            </a:lvl3pPr>
            <a:lvl4pPr marL="899795" indent="-179705">
              <a:lnSpc>
                <a:spcPts val="1400"/>
              </a:lnSpc>
              <a:spcBef>
                <a:spcPts val="800"/>
              </a:spcBef>
              <a:buClr>
                <a:srgbClr val="0096C8"/>
              </a:buClr>
              <a:buFont typeface="Wingdings" panose="05000000000000000000" pitchFamily="2" charset="2"/>
              <a:buChar char="l"/>
              <a:defRPr sz="1200">
                <a:solidFill>
                  <a:srgbClr val="666666"/>
                </a:solidFill>
              </a:defRPr>
            </a:lvl4pPr>
            <a:lvl5pPr marL="1259840" indent="-179705">
              <a:lnSpc>
                <a:spcPts val="1400"/>
              </a:lnSpc>
              <a:spcBef>
                <a:spcPts val="800"/>
              </a:spcBef>
              <a:buClr>
                <a:srgbClr val="0096C8"/>
              </a:buClr>
              <a:buFont typeface="Wingdings" panose="05000000000000000000" pitchFamily="2" charset="2"/>
              <a:buChar char="n"/>
              <a:defRPr sz="1200">
                <a:solidFill>
                  <a:srgbClr val="666666"/>
                </a:solidFill>
              </a:defRPr>
            </a:lvl5pPr>
          </a:lstStyle>
          <a:p>
            <a:pPr lvl="0"/>
            <a:r>
              <a:rPr lang="zh-CN" altLang="en-US" dirty="0"/>
              <a:t>单击此处编辑母版文本样式</a:t>
            </a:r>
          </a:p>
          <a:p>
            <a:pPr lvl="1"/>
            <a:r>
              <a:rPr lang="zh-CN" altLang="en-US" dirty="0"/>
              <a:t>二级</a:t>
            </a:r>
          </a:p>
          <a:p>
            <a:pPr lvl="2"/>
            <a:endParaRPr lang="zh-CN" altLang="en-US" dirty="0"/>
          </a:p>
          <a:p>
            <a:pPr lvl="2"/>
            <a:endParaRPr lang="zh-CN" altLang="en-US" dirty="0"/>
          </a:p>
        </p:txBody>
      </p:sp>
      <p:sp>
        <p:nvSpPr>
          <p:cNvPr id="7" name="矩形 6"/>
          <p:cNvSpPr/>
          <p:nvPr userDrawn="1"/>
        </p:nvSpPr>
        <p:spPr>
          <a:xfrm>
            <a:off x="0" y="1"/>
            <a:ext cx="12192000" cy="864000"/>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title" hasCustomPrompt="1"/>
          </p:nvPr>
        </p:nvSpPr>
        <p:spPr>
          <a:xfrm>
            <a:off x="346453" y="162000"/>
            <a:ext cx="9339094" cy="540000"/>
          </a:xfrm>
          <a:prstGeom prst="rect">
            <a:avLst/>
          </a:prstGeom>
        </p:spPr>
        <p:txBody>
          <a:bodyPr anchor="ctr"/>
          <a:lstStyle>
            <a:lvl1pPr>
              <a:lnSpc>
                <a:spcPct val="100000"/>
              </a:lnSpc>
              <a:defRPr sz="2800" b="1">
                <a:solidFill>
                  <a:srgbClr val="0078B4"/>
                </a:solidFill>
              </a:defRPr>
            </a:lvl1pPr>
          </a:lstStyle>
          <a:p>
            <a:r>
              <a:rPr lang="zh-CN" altLang="en-US" dirty="0"/>
              <a:t>单击此处编辑标题</a:t>
            </a:r>
          </a:p>
        </p:txBody>
      </p:sp>
      <p:sp>
        <p:nvSpPr>
          <p:cNvPr id="10" name="矩形 9"/>
          <p:cNvSpPr/>
          <p:nvPr userDrawn="1"/>
        </p:nvSpPr>
        <p:spPr>
          <a:xfrm>
            <a:off x="0" y="0"/>
            <a:ext cx="58189" cy="864000"/>
          </a:xfrm>
          <a:prstGeom prst="rect">
            <a:avLst/>
          </a:prstGeom>
          <a:solidFill>
            <a:srgbClr val="007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片占位符 4"/>
          <p:cNvSpPr>
            <a:spLocks noGrp="1"/>
          </p:cNvSpPr>
          <p:nvPr>
            <p:ph type="pic" sz="quarter" idx="10" hasCustomPrompt="1"/>
          </p:nvPr>
        </p:nvSpPr>
        <p:spPr>
          <a:xfrm>
            <a:off x="9790322" y="163246"/>
            <a:ext cx="2160000" cy="540000"/>
          </a:xfrm>
          <a:prstGeom prst="rect">
            <a:avLst/>
          </a:prstGeom>
        </p:spPr>
        <p:txBody>
          <a:bodyPr anchor="ctr"/>
          <a:lstStyle>
            <a:lvl1pPr marL="0" indent="0" algn="l">
              <a:buNone/>
              <a:defRPr sz="1600">
                <a:solidFill>
                  <a:srgbClr val="999999"/>
                </a:solidFill>
              </a:defRPr>
            </a:lvl1pPr>
          </a:lstStyle>
          <a:p>
            <a:r>
              <a:rPr lang="zh-CN" altLang="en-US" dirty="0"/>
              <a:t>点击添加</a:t>
            </a:r>
            <a:r>
              <a:rPr lang="en-US" altLang="zh-CN" dirty="0"/>
              <a:t>logo</a:t>
            </a:r>
            <a:endParaRPr lang="zh-CN" altLang="en-US" dirty="0"/>
          </a:p>
        </p:txBody>
      </p:sp>
      <p:sp>
        <p:nvSpPr>
          <p:cNvPr id="13" name="文本框 12"/>
          <p:cNvSpPr txBox="1"/>
          <p:nvPr userDrawn="1"/>
        </p:nvSpPr>
        <p:spPr>
          <a:xfrm>
            <a:off x="12192000" y="162000"/>
            <a:ext cx="1359860" cy="707886"/>
          </a:xfrm>
          <a:prstGeom prst="rect">
            <a:avLst/>
          </a:prstGeom>
          <a:noFill/>
        </p:spPr>
        <p:txBody>
          <a:bodyPr wrap="square" rtlCol="0">
            <a:spAutoFit/>
          </a:bodyPr>
          <a:lstStyle/>
          <a:p>
            <a:pPr algn="l"/>
            <a:r>
              <a:rPr lang="zh-CN" altLang="en-US" sz="1000" b="0" i="0" dirty="0">
                <a:solidFill>
                  <a:srgbClr val="666666"/>
                </a:solidFill>
              </a:rPr>
              <a:t>标题文本：微软雅黑，</a:t>
            </a:r>
            <a:r>
              <a:rPr lang="en-US" altLang="zh-CN" sz="1000" b="0" i="0" dirty="0">
                <a:solidFill>
                  <a:srgbClr val="666666"/>
                </a:solidFill>
              </a:rPr>
              <a:t>28</a:t>
            </a:r>
            <a:r>
              <a:rPr lang="zh-CN" altLang="en-US" sz="1000" b="0" i="0" dirty="0">
                <a:solidFill>
                  <a:srgbClr val="666666"/>
                </a:solidFill>
              </a:rPr>
              <a:t>号，加粗，过长可适当缩小字体，尽量一行</a:t>
            </a:r>
            <a:endParaRPr lang="en-US" altLang="zh-CN" sz="1000" b="0" i="0" dirty="0">
              <a:solidFill>
                <a:srgbClr val="666666"/>
              </a:solidFill>
            </a:endParaRPr>
          </a:p>
        </p:txBody>
      </p:sp>
      <p:sp>
        <p:nvSpPr>
          <p:cNvPr id="16" name="文本框 15"/>
          <p:cNvSpPr txBox="1"/>
          <p:nvPr userDrawn="1"/>
        </p:nvSpPr>
        <p:spPr>
          <a:xfrm>
            <a:off x="9790322" y="-287708"/>
            <a:ext cx="2160000" cy="246221"/>
          </a:xfrm>
          <a:prstGeom prst="rect">
            <a:avLst/>
          </a:prstGeom>
          <a:noFill/>
        </p:spPr>
        <p:txBody>
          <a:bodyPr wrap="square" rtlCol="0">
            <a:spAutoFit/>
          </a:bodyPr>
          <a:lstStyle/>
          <a:p>
            <a:pPr algn="l"/>
            <a:r>
              <a:rPr lang="zh-CN" altLang="en-US" sz="1000" b="0" i="0" dirty="0">
                <a:solidFill>
                  <a:srgbClr val="666666"/>
                </a:solidFill>
              </a:rPr>
              <a:t>点击此处可添加</a:t>
            </a:r>
            <a:r>
              <a:rPr lang="en-US" altLang="zh-CN" sz="1000" b="0" i="0" dirty="0">
                <a:solidFill>
                  <a:srgbClr val="666666"/>
                </a:solidFill>
              </a:rPr>
              <a:t>logo</a:t>
            </a:r>
            <a:r>
              <a:rPr lang="zh-CN" altLang="en-US" sz="1000" b="0" i="0" dirty="0">
                <a:solidFill>
                  <a:srgbClr val="666666"/>
                </a:solidFill>
              </a:rPr>
              <a:t>，不用可删除</a:t>
            </a:r>
            <a:endParaRPr lang="en-US" altLang="zh-CN" sz="1000" b="0" i="0" dirty="0">
              <a:solidFill>
                <a:srgbClr val="666666"/>
              </a:solidFill>
            </a:endParaRPr>
          </a:p>
        </p:txBody>
      </p:sp>
      <p:sp>
        <p:nvSpPr>
          <p:cNvPr id="17" name="文本框 16"/>
          <p:cNvSpPr txBox="1"/>
          <p:nvPr userDrawn="1"/>
        </p:nvSpPr>
        <p:spPr>
          <a:xfrm>
            <a:off x="12192000" y="1268759"/>
            <a:ext cx="1359860" cy="2862322"/>
          </a:xfrm>
          <a:prstGeom prst="rect">
            <a:avLst/>
          </a:prstGeom>
          <a:noFill/>
        </p:spPr>
        <p:txBody>
          <a:bodyPr wrap="square" rtlCol="0">
            <a:spAutoFit/>
          </a:bodyPr>
          <a:lstStyle/>
          <a:p>
            <a:pPr algn="l"/>
            <a:r>
              <a:rPr lang="zh-CN" altLang="en-US" sz="1000" b="0" i="0" dirty="0">
                <a:solidFill>
                  <a:srgbClr val="666666"/>
                </a:solidFill>
              </a:rPr>
              <a:t>正文一级：微软雅黑，</a:t>
            </a:r>
            <a:r>
              <a:rPr lang="en-US" altLang="zh-CN" sz="1000" b="0" i="0" dirty="0">
                <a:solidFill>
                  <a:srgbClr val="666666"/>
                </a:solidFill>
              </a:rPr>
              <a:t>16</a:t>
            </a:r>
            <a:r>
              <a:rPr lang="zh-CN" altLang="en-US" sz="1000" b="0" i="0" dirty="0">
                <a:solidFill>
                  <a:srgbClr val="666666"/>
                </a:solidFill>
              </a:rPr>
              <a:t>号，</a:t>
            </a:r>
            <a:r>
              <a:rPr lang="en-US" altLang="zh-CN" sz="1000" b="0" i="0" dirty="0">
                <a:solidFill>
                  <a:srgbClr val="666666"/>
                </a:solidFill>
              </a:rPr>
              <a:t>1.5</a:t>
            </a:r>
            <a:r>
              <a:rPr lang="zh-CN" altLang="en-US" sz="1000" b="0" i="0" dirty="0">
                <a:solidFill>
                  <a:srgbClr val="666666"/>
                </a:solidFill>
              </a:rPr>
              <a:t>倍行距，文字过多可适当缩小字体或行距，保证页面协调。</a:t>
            </a:r>
            <a:endParaRPr lang="en-US" altLang="zh-CN" sz="1000" b="0" i="0" dirty="0">
              <a:solidFill>
                <a:srgbClr val="666666"/>
              </a:solidFill>
            </a:endParaRPr>
          </a:p>
          <a:p>
            <a:pPr algn="l"/>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b="0" i="0" dirty="0">
                <a:solidFill>
                  <a:srgbClr val="666666"/>
                </a:solidFill>
              </a:rPr>
              <a:t>正文次级：微软雅黑，</a:t>
            </a:r>
            <a:r>
              <a:rPr lang="en-US" altLang="zh-CN" sz="1000" b="0" i="0" dirty="0">
                <a:solidFill>
                  <a:srgbClr val="666666"/>
                </a:solidFill>
              </a:rPr>
              <a:t>14</a:t>
            </a:r>
            <a:r>
              <a:rPr lang="zh-CN" altLang="en-US" sz="1000" b="0" i="0" dirty="0">
                <a:solidFill>
                  <a:srgbClr val="666666"/>
                </a:solidFill>
              </a:rPr>
              <a:t>号，</a:t>
            </a:r>
            <a:r>
              <a:rPr lang="en-US" altLang="zh-CN" sz="1000" b="0" i="0" dirty="0">
                <a:solidFill>
                  <a:srgbClr val="666666"/>
                </a:solidFill>
              </a:rPr>
              <a:t>1.5</a:t>
            </a:r>
            <a:r>
              <a:rPr lang="zh-CN" altLang="en-US" sz="1000" b="0" i="0" dirty="0">
                <a:solidFill>
                  <a:srgbClr val="666666"/>
                </a:solidFill>
              </a:rPr>
              <a:t>倍行距，文字过多可适当缩小字体或行距，保证页面协调。</a:t>
            </a: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b="0" i="0" dirty="0">
                <a:solidFill>
                  <a:srgbClr val="666666"/>
                </a:solidFill>
              </a:rPr>
              <a:t>图片：清晰度高，等比缩放，不要拉伸</a:t>
            </a: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b="0" i="0" dirty="0">
                <a:solidFill>
                  <a:srgbClr val="666666"/>
                </a:solidFill>
              </a:rPr>
              <a:t>配色：可从左边色块吸取，尽量避免饱和度过高</a:t>
            </a:r>
            <a:endParaRPr lang="en-US" altLang="zh-CN" sz="1000" b="0" i="0" dirty="0">
              <a:solidFill>
                <a:srgbClr val="666666"/>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二级目录">
    <p:spTree>
      <p:nvGrpSpPr>
        <p:cNvPr id="1" name=""/>
        <p:cNvGrpSpPr/>
        <p:nvPr/>
      </p:nvGrpSpPr>
      <p:grpSpPr>
        <a:xfrm>
          <a:off x="0" y="0"/>
          <a:ext cx="0" cy="0"/>
          <a:chOff x="0" y="0"/>
          <a:chExt cx="0" cy="0"/>
        </a:xfrm>
      </p:grpSpPr>
      <p:grpSp>
        <p:nvGrpSpPr>
          <p:cNvPr id="5" name="组合 4"/>
          <p:cNvGrpSpPr/>
          <p:nvPr userDrawn="1"/>
        </p:nvGrpSpPr>
        <p:grpSpPr>
          <a:xfrm>
            <a:off x="7700788" y="2391131"/>
            <a:ext cx="4491212" cy="4466869"/>
            <a:chOff x="6353175" y="1071683"/>
            <a:chExt cx="5941996" cy="5909790"/>
          </a:xfrm>
          <a:solidFill>
            <a:schemeClr val="bg1">
              <a:lumMod val="75000"/>
              <a:alpha val="50000"/>
            </a:schemeClr>
          </a:solidFill>
        </p:grpSpPr>
        <p:pic>
          <p:nvPicPr>
            <p:cNvPr id="7" name="图形 6"/>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9864116" y="1802365"/>
              <a:ext cx="465815" cy="353377"/>
            </a:xfrm>
            <a:prstGeom prst="rect">
              <a:avLst/>
            </a:prstGeom>
          </p:spPr>
        </p:pic>
        <p:pic>
          <p:nvPicPr>
            <p:cNvPr id="8" name="图形 7"/>
            <p:cNvPicPr>
              <a:picLocks noChangeAspect="1"/>
            </p:cNvPicPr>
            <p:nvPr userDrawn="1"/>
          </p:nvPicPr>
          <p:blipFill>
            <a:blip r:embed="rId4" cstate="print">
              <a:extLst>
                <a:ext uri="{96DAC541-7B7A-43D3-8B79-37D633B846F1}">
                  <asvg:svgBlip xmlns:asvg="http://schemas.microsoft.com/office/drawing/2016/SVG/main" r:embed="rId5"/>
                </a:ext>
              </a:extLst>
            </a:blip>
            <a:stretch>
              <a:fillRect/>
            </a:stretch>
          </p:blipFill>
          <p:spPr>
            <a:xfrm>
              <a:off x="10575730" y="2988485"/>
              <a:ext cx="451780" cy="422154"/>
            </a:xfrm>
            <a:prstGeom prst="rect">
              <a:avLst/>
            </a:prstGeom>
          </p:spPr>
        </p:pic>
        <p:pic>
          <p:nvPicPr>
            <p:cNvPr id="9" name="图形 8"/>
            <p:cNvPicPr>
              <a:picLocks noChangeAspect="1"/>
            </p:cNvPicPr>
            <p:nvPr userDrawn="1"/>
          </p:nvPicPr>
          <p:blipFill>
            <a:blip r:embed="rId6" cstate="print">
              <a:extLst>
                <a:ext uri="{96DAC541-7B7A-43D3-8B79-37D633B846F1}">
                  <asvg:svgBlip xmlns:asvg="http://schemas.microsoft.com/office/drawing/2016/SVG/main" r:embed="rId7"/>
                </a:ext>
              </a:extLst>
            </a:blip>
            <a:stretch>
              <a:fillRect/>
            </a:stretch>
          </p:blipFill>
          <p:spPr>
            <a:xfrm>
              <a:off x="10012405" y="4793122"/>
              <a:ext cx="574844" cy="451663"/>
            </a:xfrm>
            <a:prstGeom prst="rect">
              <a:avLst/>
            </a:prstGeom>
          </p:spPr>
        </p:pic>
        <p:pic>
          <p:nvPicPr>
            <p:cNvPr id="10" name="图形 9"/>
            <p:cNvPicPr>
              <a:picLocks noChangeAspect="1"/>
            </p:cNvPicPr>
            <p:nvPr userDrawn="1"/>
          </p:nvPicPr>
          <p:blipFill>
            <a:blip r:embed="rId8" cstate="print">
              <a:extLst>
                <a:ext uri="{96DAC541-7B7A-43D3-8B79-37D633B846F1}">
                  <asvg:svgBlip xmlns:asvg="http://schemas.microsoft.com/office/drawing/2016/SVG/main" r:embed="rId9"/>
                </a:ext>
              </a:extLst>
            </a:blip>
            <a:stretch>
              <a:fillRect/>
            </a:stretch>
          </p:blipFill>
          <p:spPr>
            <a:xfrm>
              <a:off x="8181869" y="3661852"/>
              <a:ext cx="571500" cy="390525"/>
            </a:xfrm>
            <a:prstGeom prst="rect">
              <a:avLst/>
            </a:prstGeom>
          </p:spPr>
        </p:pic>
        <p:pic>
          <p:nvPicPr>
            <p:cNvPr id="11" name="图形 10"/>
            <p:cNvPicPr>
              <a:picLocks noChangeAspect="1"/>
            </p:cNvPicPr>
            <p:nvPr userDrawn="1"/>
          </p:nvPicPr>
          <p:blipFill>
            <a:blip r:embed="rId10" cstate="print">
              <a:extLst>
                <a:ext uri="{96DAC541-7B7A-43D3-8B79-37D633B846F1}">
                  <asvg:svgBlip xmlns:asvg="http://schemas.microsoft.com/office/drawing/2016/SVG/main" r:embed="rId11"/>
                </a:ext>
              </a:extLst>
            </a:blip>
            <a:stretch>
              <a:fillRect/>
            </a:stretch>
          </p:blipFill>
          <p:spPr>
            <a:xfrm>
              <a:off x="9516493" y="3728191"/>
              <a:ext cx="314165" cy="254729"/>
            </a:xfrm>
            <a:prstGeom prst="rect">
              <a:avLst/>
            </a:prstGeom>
          </p:spPr>
        </p:pic>
        <p:pic>
          <p:nvPicPr>
            <p:cNvPr id="13" name="图形 12"/>
            <p:cNvPicPr>
              <a:picLocks noChangeAspect="1"/>
            </p:cNvPicPr>
            <p:nvPr userDrawn="1"/>
          </p:nvPicPr>
          <p:blipFill>
            <a:blip r:embed="rId12" cstate="print">
              <a:extLst>
                <a:ext uri="{96DAC541-7B7A-43D3-8B79-37D633B846F1}">
                  <asvg:svgBlip xmlns:asvg="http://schemas.microsoft.com/office/drawing/2016/SVG/main" r:embed="rId13"/>
                </a:ext>
              </a:extLst>
            </a:blip>
            <a:stretch>
              <a:fillRect/>
            </a:stretch>
          </p:blipFill>
          <p:spPr>
            <a:xfrm>
              <a:off x="7380925" y="5028238"/>
              <a:ext cx="283313" cy="256072"/>
            </a:xfrm>
            <a:prstGeom prst="rect">
              <a:avLst/>
            </a:prstGeom>
          </p:spPr>
        </p:pic>
        <p:grpSp>
          <p:nvGrpSpPr>
            <p:cNvPr id="14" name="组合 13"/>
            <p:cNvGrpSpPr/>
            <p:nvPr userDrawn="1"/>
          </p:nvGrpSpPr>
          <p:grpSpPr>
            <a:xfrm>
              <a:off x="6353175" y="1071683"/>
              <a:ext cx="5941996" cy="5909790"/>
              <a:chOff x="3776558" y="-12472"/>
              <a:chExt cx="5235081" cy="5206706"/>
            </a:xfrm>
            <a:grpFill/>
          </p:grpSpPr>
          <p:sp>
            <p:nvSpPr>
              <p:cNvPr id="24" name="AutoShape 12"/>
              <p:cNvSpPr/>
              <p:nvPr/>
            </p:nvSpPr>
            <p:spPr bwMode="auto">
              <a:xfrm>
                <a:off x="8110751" y="4931771"/>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25" name="AutoShape 13"/>
              <p:cNvSpPr/>
              <p:nvPr/>
            </p:nvSpPr>
            <p:spPr bwMode="auto">
              <a:xfrm>
                <a:off x="8344840" y="4392656"/>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26" name="AutoShape 16"/>
              <p:cNvSpPr/>
              <p:nvPr/>
            </p:nvSpPr>
            <p:spPr bwMode="auto">
              <a:xfrm>
                <a:off x="3960992" y="2995216"/>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6" y="1270"/>
                      <a:pt x="1271" y="5545"/>
                      <a:pt x="1271" y="10799"/>
                    </a:cubicBezTo>
                    <a:cubicBezTo>
                      <a:pt x="1271" y="16053"/>
                      <a:pt x="5546" y="20329"/>
                      <a:pt x="10800" y="20329"/>
                    </a:cubicBezTo>
                    <a:cubicBezTo>
                      <a:pt x="16055" y="20329"/>
                      <a:pt x="20330" y="16053"/>
                      <a:pt x="20330" y="10799"/>
                    </a:cubicBezTo>
                    <a:cubicBezTo>
                      <a:pt x="20329"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27" name="AutoShape 18"/>
              <p:cNvSpPr/>
              <p:nvPr/>
            </p:nvSpPr>
            <p:spPr bwMode="auto">
              <a:xfrm>
                <a:off x="6096167" y="923884"/>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30"/>
                      <a:pt x="10800" y="20330"/>
                    </a:cubicBezTo>
                    <a:cubicBezTo>
                      <a:pt x="16055" y="20330"/>
                      <a:pt x="20329" y="16055"/>
                      <a:pt x="20329" y="10800"/>
                    </a:cubicBezTo>
                    <a:cubicBezTo>
                      <a:pt x="20329"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28" name="AutoShape 21"/>
              <p:cNvSpPr/>
              <p:nvPr/>
            </p:nvSpPr>
            <p:spPr bwMode="auto">
              <a:xfrm>
                <a:off x="6472128" y="3945759"/>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29" name="AutoShape 22"/>
              <p:cNvSpPr/>
              <p:nvPr/>
            </p:nvSpPr>
            <p:spPr bwMode="auto">
              <a:xfrm>
                <a:off x="8614396" y="3321522"/>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0" name="AutoShape 24"/>
              <p:cNvSpPr/>
              <p:nvPr/>
            </p:nvSpPr>
            <p:spPr bwMode="auto">
              <a:xfrm>
                <a:off x="7451045" y="30090"/>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4"/>
                      <a:pt x="5545" y="20329"/>
                      <a:pt x="10800" y="20329"/>
                    </a:cubicBezTo>
                    <a:cubicBezTo>
                      <a:pt x="16055" y="20329"/>
                      <a:pt x="20330" y="16054"/>
                      <a:pt x="20330" y="10800"/>
                    </a:cubicBezTo>
                    <a:cubicBezTo>
                      <a:pt x="20330"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1" name="AutoShape 25"/>
              <p:cNvSpPr/>
              <p:nvPr/>
            </p:nvSpPr>
            <p:spPr bwMode="auto">
              <a:xfrm>
                <a:off x="5911733" y="2654722"/>
                <a:ext cx="1027686" cy="666798"/>
              </a:xfrm>
              <a:custGeom>
                <a:avLst/>
                <a:gdLst/>
                <a:ahLst/>
                <a:cxnLst/>
                <a:rect l="0" t="0" r="r" b="b"/>
                <a:pathLst>
                  <a:path w="21538" h="21552">
                    <a:moveTo>
                      <a:pt x="21315" y="21552"/>
                    </a:moveTo>
                    <a:cubicBezTo>
                      <a:pt x="21274" y="21552"/>
                      <a:pt x="21232" y="21535"/>
                      <a:pt x="21195" y="21498"/>
                    </a:cubicBezTo>
                    <a:lnTo>
                      <a:pt x="103" y="634"/>
                    </a:lnTo>
                    <a:cubicBezTo>
                      <a:pt x="-1" y="532"/>
                      <a:pt x="-31" y="319"/>
                      <a:pt x="35" y="159"/>
                    </a:cubicBezTo>
                    <a:cubicBezTo>
                      <a:pt x="102" y="-1"/>
                      <a:pt x="239" y="-48"/>
                      <a:pt x="343" y="55"/>
                    </a:cubicBezTo>
                    <a:lnTo>
                      <a:pt x="21435" y="20919"/>
                    </a:lnTo>
                    <a:cubicBezTo>
                      <a:pt x="21539" y="21021"/>
                      <a:pt x="21569" y="21234"/>
                      <a:pt x="21503" y="21394"/>
                    </a:cubicBezTo>
                    <a:cubicBezTo>
                      <a:pt x="21460" y="21496"/>
                      <a:pt x="21388" y="21552"/>
                      <a:pt x="21315" y="21552"/>
                    </a:cubicBezTo>
                    <a:close/>
                    <a:moveTo>
                      <a:pt x="21315" y="2155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2" name="AutoShape 29"/>
              <p:cNvSpPr/>
              <p:nvPr/>
            </p:nvSpPr>
            <p:spPr bwMode="auto">
              <a:xfrm>
                <a:off x="6301881" y="159777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3" name="AutoShape 30"/>
              <p:cNvSpPr/>
              <p:nvPr/>
            </p:nvSpPr>
            <p:spPr bwMode="auto">
              <a:xfrm>
                <a:off x="8082375" y="3740044"/>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4" name="AutoShape 31"/>
              <p:cNvSpPr/>
              <p:nvPr/>
            </p:nvSpPr>
            <p:spPr bwMode="auto">
              <a:xfrm>
                <a:off x="4627790" y="2449009"/>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5" name="AutoShape 34"/>
              <p:cNvSpPr/>
              <p:nvPr/>
            </p:nvSpPr>
            <p:spPr bwMode="auto">
              <a:xfrm>
                <a:off x="3776558" y="3442113"/>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6" name="AutoShape 35"/>
              <p:cNvSpPr/>
              <p:nvPr/>
            </p:nvSpPr>
            <p:spPr bwMode="auto">
              <a:xfrm>
                <a:off x="6046512" y="320093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2" y="18783"/>
                      <a:pt x="18783" y="15201"/>
                      <a:pt x="18783" y="10800"/>
                    </a:cubicBezTo>
                    <a:cubicBezTo>
                      <a:pt x="18783" y="6399"/>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7" name="AutoShape 36"/>
              <p:cNvSpPr/>
              <p:nvPr/>
            </p:nvSpPr>
            <p:spPr bwMode="auto">
              <a:xfrm>
                <a:off x="5769861" y="1505559"/>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8" name="AutoShape 38"/>
              <p:cNvSpPr/>
              <p:nvPr/>
            </p:nvSpPr>
            <p:spPr bwMode="auto">
              <a:xfrm>
                <a:off x="8848486" y="2959748"/>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1" y="18783"/>
                      <a:pt x="18783" y="15201"/>
                      <a:pt x="18783" y="10800"/>
                    </a:cubicBezTo>
                    <a:cubicBezTo>
                      <a:pt x="18783" y="6399"/>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39" name="AutoShape 39"/>
              <p:cNvSpPr/>
              <p:nvPr/>
            </p:nvSpPr>
            <p:spPr bwMode="auto">
              <a:xfrm>
                <a:off x="8813017" y="1512653"/>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0" name="AutoShape 41"/>
              <p:cNvSpPr/>
              <p:nvPr/>
            </p:nvSpPr>
            <p:spPr bwMode="auto">
              <a:xfrm>
                <a:off x="6819714" y="1590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1" name="AutoShape 42"/>
              <p:cNvSpPr/>
              <p:nvPr/>
            </p:nvSpPr>
            <p:spPr bwMode="auto">
              <a:xfrm>
                <a:off x="7153114" y="497433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2" name="AutoShape 43"/>
              <p:cNvSpPr/>
              <p:nvPr/>
            </p:nvSpPr>
            <p:spPr bwMode="auto">
              <a:xfrm>
                <a:off x="5720205" y="4612558"/>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3" name="AutoShape 44"/>
              <p:cNvSpPr/>
              <p:nvPr/>
            </p:nvSpPr>
            <p:spPr bwMode="auto">
              <a:xfrm>
                <a:off x="3925524" y="4130193"/>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4" name="AutoShape 46"/>
              <p:cNvSpPr/>
              <p:nvPr/>
            </p:nvSpPr>
            <p:spPr bwMode="auto">
              <a:xfrm>
                <a:off x="8408681" y="-1247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5" name="AutoShape 47"/>
              <p:cNvSpPr/>
              <p:nvPr/>
            </p:nvSpPr>
            <p:spPr bwMode="auto">
              <a:xfrm>
                <a:off x="7692228" y="1065755"/>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6" name="AutoShape 48"/>
              <p:cNvSpPr/>
              <p:nvPr/>
            </p:nvSpPr>
            <p:spPr bwMode="auto">
              <a:xfrm>
                <a:off x="8642770" y="228585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7" name="AutoShape 49"/>
              <p:cNvSpPr/>
              <p:nvPr/>
            </p:nvSpPr>
            <p:spPr bwMode="auto">
              <a:xfrm>
                <a:off x="5847891" y="1725461"/>
                <a:ext cx="503646" cy="418523"/>
              </a:xfrm>
              <a:custGeom>
                <a:avLst/>
                <a:gdLst/>
                <a:ahLst/>
                <a:cxnLst/>
                <a:rect l="0" t="0" r="r" b="b"/>
                <a:pathLst>
                  <a:path w="21488" h="21532">
                    <a:moveTo>
                      <a:pt x="454" y="21532"/>
                    </a:moveTo>
                    <a:cubicBezTo>
                      <a:pt x="323" y="21532"/>
                      <a:pt x="193" y="21464"/>
                      <a:pt x="103" y="21333"/>
                    </a:cubicBezTo>
                    <a:cubicBezTo>
                      <a:pt x="-56" y="21099"/>
                      <a:pt x="-28" y="20754"/>
                      <a:pt x="165" y="20562"/>
                    </a:cubicBezTo>
                    <a:lnTo>
                      <a:pt x="20746" y="125"/>
                    </a:lnTo>
                    <a:cubicBezTo>
                      <a:pt x="20939" y="-68"/>
                      <a:pt x="21225" y="-34"/>
                      <a:pt x="21385" y="199"/>
                    </a:cubicBezTo>
                    <a:cubicBezTo>
                      <a:pt x="21544" y="433"/>
                      <a:pt x="21516" y="778"/>
                      <a:pt x="21323" y="970"/>
                    </a:cubicBezTo>
                    <a:lnTo>
                      <a:pt x="742" y="21407"/>
                    </a:lnTo>
                    <a:cubicBezTo>
                      <a:pt x="658" y="21491"/>
                      <a:pt x="556" y="21532"/>
                      <a:pt x="454" y="21532"/>
                    </a:cubicBezTo>
                    <a:close/>
                    <a:moveTo>
                      <a:pt x="454" y="2153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8" name="AutoShape 50"/>
              <p:cNvSpPr/>
              <p:nvPr/>
            </p:nvSpPr>
            <p:spPr bwMode="auto">
              <a:xfrm>
                <a:off x="6429566" y="1009006"/>
                <a:ext cx="516947" cy="630444"/>
              </a:xfrm>
              <a:custGeom>
                <a:avLst/>
                <a:gdLst/>
                <a:ahLst/>
                <a:cxnLst/>
                <a:rect l="0" t="0" r="r" b="b"/>
                <a:pathLst>
                  <a:path w="21490" h="21555">
                    <a:moveTo>
                      <a:pt x="441" y="21555"/>
                    </a:moveTo>
                    <a:cubicBezTo>
                      <a:pt x="343" y="21555"/>
                      <a:pt x="244" y="21528"/>
                      <a:pt x="163" y="21474"/>
                    </a:cubicBezTo>
                    <a:cubicBezTo>
                      <a:pt x="-27" y="21347"/>
                      <a:pt x="-55" y="21118"/>
                      <a:pt x="99" y="20963"/>
                    </a:cubicBezTo>
                    <a:lnTo>
                      <a:pt x="20706" y="134"/>
                    </a:lnTo>
                    <a:cubicBezTo>
                      <a:pt x="20860" y="-22"/>
                      <a:pt x="21138" y="-45"/>
                      <a:pt x="21327" y="81"/>
                    </a:cubicBezTo>
                    <a:cubicBezTo>
                      <a:pt x="21516" y="208"/>
                      <a:pt x="21545" y="437"/>
                      <a:pt x="21391" y="592"/>
                    </a:cubicBezTo>
                    <a:lnTo>
                      <a:pt x="784" y="21421"/>
                    </a:lnTo>
                    <a:cubicBezTo>
                      <a:pt x="697" y="21509"/>
                      <a:pt x="569" y="21555"/>
                      <a:pt x="441" y="21555"/>
                    </a:cubicBezTo>
                    <a:close/>
                    <a:moveTo>
                      <a:pt x="441" y="2155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49" name="AutoShape 51"/>
              <p:cNvSpPr/>
              <p:nvPr/>
            </p:nvSpPr>
            <p:spPr bwMode="auto">
              <a:xfrm>
                <a:off x="6003950" y="2392260"/>
                <a:ext cx="486799" cy="62956"/>
              </a:xfrm>
              <a:custGeom>
                <a:avLst/>
                <a:gdLst/>
                <a:ahLst/>
                <a:cxnLst/>
                <a:rect l="0" t="0" r="r" b="b"/>
                <a:pathLst>
                  <a:path w="21600" h="21600">
                    <a:moveTo>
                      <a:pt x="64" y="0"/>
                    </a:moveTo>
                    <a:lnTo>
                      <a:pt x="21600" y="16821"/>
                    </a:lnTo>
                    <a:lnTo>
                      <a:pt x="21536" y="21600"/>
                    </a:lnTo>
                    <a:lnTo>
                      <a:pt x="0" y="4779"/>
                    </a:lnTo>
                    <a:close/>
                    <a:moveTo>
                      <a:pt x="6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0" name="AutoShape 52"/>
              <p:cNvSpPr/>
              <p:nvPr/>
            </p:nvSpPr>
            <p:spPr bwMode="auto">
              <a:xfrm>
                <a:off x="6415379" y="1746742"/>
                <a:ext cx="204828" cy="524041"/>
              </a:xfrm>
              <a:custGeom>
                <a:avLst/>
                <a:gdLst/>
                <a:ahLst/>
                <a:cxnLst/>
                <a:rect l="0" t="0" r="r" b="b"/>
                <a:pathLst>
                  <a:path w="21600" h="21600">
                    <a:moveTo>
                      <a:pt x="20082" y="21600"/>
                    </a:moveTo>
                    <a:lnTo>
                      <a:pt x="0" y="195"/>
                    </a:lnTo>
                    <a:lnTo>
                      <a:pt x="1517" y="0"/>
                    </a:lnTo>
                    <a:lnTo>
                      <a:pt x="21600" y="21405"/>
                    </a:lnTo>
                    <a:close/>
                    <a:moveTo>
                      <a:pt x="20082"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1" name="AutoShape 53"/>
              <p:cNvSpPr/>
              <p:nvPr/>
            </p:nvSpPr>
            <p:spPr bwMode="auto">
              <a:xfrm>
                <a:off x="6876463" y="1973737"/>
                <a:ext cx="553301" cy="373301"/>
              </a:xfrm>
              <a:custGeom>
                <a:avLst/>
                <a:gdLst/>
                <a:ahLst/>
                <a:cxnLst/>
                <a:rect l="0" t="0" r="r" b="b"/>
                <a:pathLst>
                  <a:path w="21600" h="21600">
                    <a:moveTo>
                      <a:pt x="21295" y="0"/>
                    </a:moveTo>
                    <a:lnTo>
                      <a:pt x="21600" y="684"/>
                    </a:lnTo>
                    <a:lnTo>
                      <a:pt x="305" y="21600"/>
                    </a:lnTo>
                    <a:lnTo>
                      <a:pt x="0" y="20916"/>
                    </a:lnTo>
                    <a:close/>
                    <a:moveTo>
                      <a:pt x="21295"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2" name="AutoShape 54"/>
              <p:cNvSpPr/>
              <p:nvPr/>
            </p:nvSpPr>
            <p:spPr bwMode="auto">
              <a:xfrm>
                <a:off x="6351536" y="852948"/>
                <a:ext cx="458425" cy="176454"/>
              </a:xfrm>
              <a:custGeom>
                <a:avLst/>
                <a:gdLst/>
                <a:ahLst/>
                <a:cxnLst/>
                <a:rect l="0" t="0" r="r" b="b"/>
                <a:pathLst>
                  <a:path w="21600" h="21600">
                    <a:moveTo>
                      <a:pt x="21374" y="0"/>
                    </a:moveTo>
                    <a:lnTo>
                      <a:pt x="21600" y="1634"/>
                    </a:lnTo>
                    <a:lnTo>
                      <a:pt x="226" y="21600"/>
                    </a:lnTo>
                    <a:lnTo>
                      <a:pt x="0" y="19966"/>
                    </a:lnTo>
                    <a:close/>
                    <a:moveTo>
                      <a:pt x="2137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3" name="AutoShape 55"/>
              <p:cNvSpPr/>
              <p:nvPr/>
            </p:nvSpPr>
            <p:spPr bwMode="auto">
              <a:xfrm>
                <a:off x="7230257" y="249991"/>
                <a:ext cx="266010" cy="292611"/>
              </a:xfrm>
              <a:custGeom>
                <a:avLst/>
                <a:gdLst/>
                <a:ahLst/>
                <a:cxnLst/>
                <a:rect l="0" t="0" r="r" b="b"/>
                <a:pathLst>
                  <a:path w="21600" h="21600">
                    <a:moveTo>
                      <a:pt x="20743" y="0"/>
                    </a:moveTo>
                    <a:lnTo>
                      <a:pt x="21600" y="699"/>
                    </a:lnTo>
                    <a:lnTo>
                      <a:pt x="857" y="21600"/>
                    </a:lnTo>
                    <a:lnTo>
                      <a:pt x="0" y="20901"/>
                    </a:lnTo>
                    <a:close/>
                    <a:moveTo>
                      <a:pt x="20743"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4" name="AutoShape 56"/>
              <p:cNvSpPr/>
              <p:nvPr/>
            </p:nvSpPr>
            <p:spPr bwMode="auto">
              <a:xfrm>
                <a:off x="7351735" y="604671"/>
                <a:ext cx="641971" cy="148079"/>
              </a:xfrm>
              <a:custGeom>
                <a:avLst/>
                <a:gdLst/>
                <a:ahLst/>
                <a:cxnLst/>
                <a:rect l="0" t="0" r="r" b="b"/>
                <a:pathLst>
                  <a:path w="21600" h="21600">
                    <a:moveTo>
                      <a:pt x="100" y="21600"/>
                    </a:moveTo>
                    <a:lnTo>
                      <a:pt x="0" y="19584"/>
                    </a:lnTo>
                    <a:lnTo>
                      <a:pt x="21501" y="0"/>
                    </a:lnTo>
                    <a:lnTo>
                      <a:pt x="21600" y="2016"/>
                    </a:lnTo>
                    <a:close/>
                    <a:moveTo>
                      <a:pt x="100"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5" name="AutoShape 57"/>
              <p:cNvSpPr/>
              <p:nvPr/>
            </p:nvSpPr>
            <p:spPr bwMode="auto">
              <a:xfrm>
                <a:off x="5627989" y="2817875"/>
                <a:ext cx="61183" cy="937242"/>
              </a:xfrm>
              <a:custGeom>
                <a:avLst/>
                <a:gdLst/>
                <a:ahLst/>
                <a:cxnLst/>
                <a:rect l="0" t="0" r="r" b="b"/>
                <a:pathLst>
                  <a:path w="21600" h="21600">
                    <a:moveTo>
                      <a:pt x="4950" y="0"/>
                    </a:moveTo>
                    <a:lnTo>
                      <a:pt x="21600" y="21583"/>
                    </a:lnTo>
                    <a:lnTo>
                      <a:pt x="16650" y="21600"/>
                    </a:lnTo>
                    <a:lnTo>
                      <a:pt x="0" y="17"/>
                    </a:lnTo>
                    <a:close/>
                    <a:moveTo>
                      <a:pt x="4950"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6" name="AutoShape 58"/>
              <p:cNvSpPr/>
              <p:nvPr/>
            </p:nvSpPr>
            <p:spPr bwMode="auto">
              <a:xfrm>
                <a:off x="4975378" y="3676203"/>
                <a:ext cx="481479" cy="246503"/>
              </a:xfrm>
              <a:custGeom>
                <a:avLst/>
                <a:gdLst/>
                <a:ahLst/>
                <a:cxnLst/>
                <a:rect l="0" t="0" r="r" b="b"/>
                <a:pathLst>
                  <a:path w="21600" h="21600">
                    <a:moveTo>
                      <a:pt x="281" y="0"/>
                    </a:moveTo>
                    <a:lnTo>
                      <a:pt x="21600" y="20486"/>
                    </a:lnTo>
                    <a:lnTo>
                      <a:pt x="21319" y="21600"/>
                    </a:lnTo>
                    <a:lnTo>
                      <a:pt x="0" y="1114"/>
                    </a:lnTo>
                    <a:close/>
                    <a:moveTo>
                      <a:pt x="281"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7" name="AutoShape 59"/>
              <p:cNvSpPr/>
              <p:nvPr/>
            </p:nvSpPr>
            <p:spPr bwMode="auto">
              <a:xfrm>
                <a:off x="4187987" y="3179649"/>
                <a:ext cx="453991" cy="295272"/>
              </a:xfrm>
              <a:custGeom>
                <a:avLst/>
                <a:gdLst/>
                <a:ahLst/>
                <a:cxnLst/>
                <a:rect l="0" t="0" r="r" b="b"/>
                <a:pathLst>
                  <a:path w="21600" h="21600">
                    <a:moveTo>
                      <a:pt x="361" y="0"/>
                    </a:moveTo>
                    <a:lnTo>
                      <a:pt x="21600" y="20726"/>
                    </a:lnTo>
                    <a:lnTo>
                      <a:pt x="21239" y="21600"/>
                    </a:lnTo>
                    <a:lnTo>
                      <a:pt x="0" y="874"/>
                    </a:lnTo>
                    <a:close/>
                    <a:moveTo>
                      <a:pt x="361"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8" name="AutoShape 60"/>
              <p:cNvSpPr/>
              <p:nvPr/>
            </p:nvSpPr>
            <p:spPr bwMode="auto">
              <a:xfrm>
                <a:off x="5110156" y="4243691"/>
                <a:ext cx="421183" cy="448671"/>
              </a:xfrm>
              <a:custGeom>
                <a:avLst/>
                <a:gdLst/>
                <a:ahLst/>
                <a:cxnLst/>
                <a:rect l="0" t="0" r="r" b="b"/>
                <a:pathLst>
                  <a:path w="21600" h="21600">
                    <a:moveTo>
                      <a:pt x="21069" y="0"/>
                    </a:moveTo>
                    <a:lnTo>
                      <a:pt x="21600" y="466"/>
                    </a:lnTo>
                    <a:lnTo>
                      <a:pt x="531" y="21600"/>
                    </a:lnTo>
                    <a:lnTo>
                      <a:pt x="0" y="21134"/>
                    </a:lnTo>
                    <a:close/>
                    <a:moveTo>
                      <a:pt x="21069"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59" name="AutoShape 61"/>
              <p:cNvSpPr/>
              <p:nvPr/>
            </p:nvSpPr>
            <p:spPr bwMode="auto">
              <a:xfrm>
                <a:off x="4414983" y="3789700"/>
                <a:ext cx="345812" cy="716453"/>
              </a:xfrm>
              <a:custGeom>
                <a:avLst/>
                <a:gdLst/>
                <a:ahLst/>
                <a:cxnLst/>
                <a:rect l="0" t="0" r="r" b="b"/>
                <a:pathLst>
                  <a:path w="21600" h="21600">
                    <a:moveTo>
                      <a:pt x="821" y="21600"/>
                    </a:moveTo>
                    <a:lnTo>
                      <a:pt x="0" y="21421"/>
                    </a:lnTo>
                    <a:lnTo>
                      <a:pt x="20779" y="0"/>
                    </a:lnTo>
                    <a:lnTo>
                      <a:pt x="21600" y="179"/>
                    </a:lnTo>
                    <a:close/>
                    <a:moveTo>
                      <a:pt x="821"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0" name="AutoShape 62"/>
              <p:cNvSpPr/>
              <p:nvPr/>
            </p:nvSpPr>
            <p:spPr bwMode="auto">
              <a:xfrm>
                <a:off x="4464638" y="4640933"/>
                <a:ext cx="323646" cy="133005"/>
              </a:xfrm>
              <a:custGeom>
                <a:avLst/>
                <a:gdLst/>
                <a:ahLst/>
                <a:cxnLst/>
                <a:rect l="0" t="0" r="r" b="b"/>
                <a:pathLst>
                  <a:path w="21600" h="21600">
                    <a:moveTo>
                      <a:pt x="334" y="0"/>
                    </a:moveTo>
                    <a:lnTo>
                      <a:pt x="21600" y="19458"/>
                    </a:lnTo>
                    <a:lnTo>
                      <a:pt x="21266" y="21600"/>
                    </a:lnTo>
                    <a:lnTo>
                      <a:pt x="0" y="2142"/>
                    </a:lnTo>
                    <a:close/>
                    <a:moveTo>
                      <a:pt x="33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1" name="AutoShape 63"/>
              <p:cNvSpPr/>
              <p:nvPr/>
            </p:nvSpPr>
            <p:spPr bwMode="auto">
              <a:xfrm>
                <a:off x="7351735" y="3881917"/>
                <a:ext cx="197735" cy="557735"/>
              </a:xfrm>
              <a:custGeom>
                <a:avLst/>
                <a:gdLst/>
                <a:ahLst/>
                <a:cxnLst/>
                <a:rect l="0" t="0" r="r" b="b"/>
                <a:pathLst>
                  <a:path w="21600" h="21600">
                    <a:moveTo>
                      <a:pt x="1469" y="0"/>
                    </a:moveTo>
                    <a:lnTo>
                      <a:pt x="21600" y="21426"/>
                    </a:lnTo>
                    <a:lnTo>
                      <a:pt x="20131" y="21600"/>
                    </a:lnTo>
                    <a:lnTo>
                      <a:pt x="0" y="174"/>
                    </a:lnTo>
                    <a:close/>
                    <a:moveTo>
                      <a:pt x="1469"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2" name="AutoShape 64"/>
              <p:cNvSpPr/>
              <p:nvPr/>
            </p:nvSpPr>
            <p:spPr bwMode="auto">
              <a:xfrm>
                <a:off x="7805726" y="4513248"/>
                <a:ext cx="540888" cy="85123"/>
              </a:xfrm>
              <a:custGeom>
                <a:avLst/>
                <a:gdLst/>
                <a:ahLst/>
                <a:cxnLst/>
                <a:rect l="0" t="0" r="r" b="b"/>
                <a:pathLst>
                  <a:path w="21600" h="21600">
                    <a:moveTo>
                      <a:pt x="21525" y="0"/>
                    </a:moveTo>
                    <a:lnTo>
                      <a:pt x="21600" y="3585"/>
                    </a:lnTo>
                    <a:lnTo>
                      <a:pt x="75" y="21600"/>
                    </a:lnTo>
                    <a:lnTo>
                      <a:pt x="0" y="18015"/>
                    </a:lnTo>
                    <a:close/>
                    <a:moveTo>
                      <a:pt x="21525"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3" name="AutoShape 65"/>
              <p:cNvSpPr/>
              <p:nvPr/>
            </p:nvSpPr>
            <p:spPr bwMode="auto">
              <a:xfrm>
                <a:off x="7791539" y="4726055"/>
                <a:ext cx="357341" cy="266010"/>
              </a:xfrm>
              <a:custGeom>
                <a:avLst/>
                <a:gdLst/>
                <a:ahLst/>
                <a:cxnLst/>
                <a:rect l="0" t="0" r="r" b="b"/>
                <a:pathLst>
                  <a:path w="21600" h="21600">
                    <a:moveTo>
                      <a:pt x="517" y="0"/>
                    </a:moveTo>
                    <a:lnTo>
                      <a:pt x="21600" y="20647"/>
                    </a:lnTo>
                    <a:lnTo>
                      <a:pt x="21083" y="21600"/>
                    </a:lnTo>
                    <a:lnTo>
                      <a:pt x="0" y="953"/>
                    </a:lnTo>
                    <a:close/>
                    <a:moveTo>
                      <a:pt x="517"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4" name="AutoShape 66"/>
              <p:cNvSpPr/>
              <p:nvPr/>
            </p:nvSpPr>
            <p:spPr bwMode="auto">
              <a:xfrm>
                <a:off x="6926119" y="4648026"/>
                <a:ext cx="491232" cy="84237"/>
              </a:xfrm>
              <a:custGeom>
                <a:avLst/>
                <a:gdLst/>
                <a:ahLst/>
                <a:cxnLst/>
                <a:rect l="0" t="0" r="r" b="b"/>
                <a:pathLst>
                  <a:path w="21600" h="21600">
                    <a:moveTo>
                      <a:pt x="21511" y="0"/>
                    </a:moveTo>
                    <a:lnTo>
                      <a:pt x="21600" y="3564"/>
                    </a:lnTo>
                    <a:lnTo>
                      <a:pt x="89" y="21600"/>
                    </a:lnTo>
                    <a:lnTo>
                      <a:pt x="0" y="18036"/>
                    </a:lnTo>
                    <a:close/>
                    <a:moveTo>
                      <a:pt x="21511"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5" name="AutoShape 67"/>
              <p:cNvSpPr/>
              <p:nvPr/>
            </p:nvSpPr>
            <p:spPr bwMode="auto">
              <a:xfrm>
                <a:off x="7557450" y="3186743"/>
                <a:ext cx="407882" cy="133892"/>
              </a:xfrm>
              <a:custGeom>
                <a:avLst/>
                <a:gdLst/>
                <a:ahLst/>
                <a:cxnLst/>
                <a:rect l="0" t="0" r="r" b="b"/>
                <a:pathLst>
                  <a:path w="21600" h="21600">
                    <a:moveTo>
                      <a:pt x="21385" y="0"/>
                    </a:moveTo>
                    <a:lnTo>
                      <a:pt x="21600" y="2186"/>
                    </a:lnTo>
                    <a:lnTo>
                      <a:pt x="215" y="21600"/>
                    </a:lnTo>
                    <a:lnTo>
                      <a:pt x="0" y="19414"/>
                    </a:lnTo>
                    <a:close/>
                    <a:moveTo>
                      <a:pt x="21385"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6" name="AutoShape 68"/>
              <p:cNvSpPr/>
              <p:nvPr/>
            </p:nvSpPr>
            <p:spPr bwMode="auto">
              <a:xfrm>
                <a:off x="7954691" y="1738762"/>
                <a:ext cx="465518" cy="49655"/>
              </a:xfrm>
              <a:custGeom>
                <a:avLst/>
                <a:gdLst/>
                <a:ahLst/>
                <a:cxnLst/>
                <a:rect l="0" t="0" r="r" b="b"/>
                <a:pathLst>
                  <a:path w="21600" h="21600">
                    <a:moveTo>
                      <a:pt x="21550" y="0"/>
                    </a:moveTo>
                    <a:lnTo>
                      <a:pt x="21600" y="6154"/>
                    </a:lnTo>
                    <a:lnTo>
                      <a:pt x="50" y="21600"/>
                    </a:lnTo>
                    <a:lnTo>
                      <a:pt x="0" y="15446"/>
                    </a:lnTo>
                    <a:close/>
                    <a:moveTo>
                      <a:pt x="21550"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7" name="AutoShape 69"/>
              <p:cNvSpPr/>
              <p:nvPr/>
            </p:nvSpPr>
            <p:spPr bwMode="auto">
              <a:xfrm>
                <a:off x="7316267" y="2136890"/>
                <a:ext cx="324533" cy="1017932"/>
              </a:xfrm>
              <a:custGeom>
                <a:avLst/>
                <a:gdLst/>
                <a:ahLst/>
                <a:cxnLst/>
                <a:rect l="0" t="0" r="r" b="b"/>
                <a:pathLst>
                  <a:path w="21600" h="21600">
                    <a:moveTo>
                      <a:pt x="20699" y="0"/>
                    </a:moveTo>
                    <a:lnTo>
                      <a:pt x="21600" y="88"/>
                    </a:lnTo>
                    <a:lnTo>
                      <a:pt x="901" y="21600"/>
                    </a:lnTo>
                    <a:lnTo>
                      <a:pt x="0" y="21512"/>
                    </a:lnTo>
                    <a:close/>
                    <a:moveTo>
                      <a:pt x="20699"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8" name="AutoShape 71"/>
              <p:cNvSpPr/>
              <p:nvPr/>
            </p:nvSpPr>
            <p:spPr bwMode="auto">
              <a:xfrm>
                <a:off x="8082376" y="3271867"/>
                <a:ext cx="91330" cy="481479"/>
              </a:xfrm>
              <a:custGeom>
                <a:avLst/>
                <a:gdLst/>
                <a:ahLst/>
                <a:cxnLst/>
                <a:rect l="0" t="0" r="r" b="b"/>
                <a:pathLst>
                  <a:path w="21600" h="21600">
                    <a:moveTo>
                      <a:pt x="18316" y="21600"/>
                    </a:moveTo>
                    <a:lnTo>
                      <a:pt x="0" y="109"/>
                    </a:lnTo>
                    <a:lnTo>
                      <a:pt x="3284" y="0"/>
                    </a:lnTo>
                    <a:lnTo>
                      <a:pt x="21600" y="21491"/>
                    </a:lnTo>
                    <a:close/>
                    <a:moveTo>
                      <a:pt x="18316"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69" name="AutoShape 72"/>
              <p:cNvSpPr/>
              <p:nvPr/>
            </p:nvSpPr>
            <p:spPr bwMode="auto">
              <a:xfrm>
                <a:off x="7727696" y="3881917"/>
                <a:ext cx="394582" cy="574582"/>
              </a:xfrm>
              <a:custGeom>
                <a:avLst/>
                <a:gdLst/>
                <a:ahLst/>
                <a:cxnLst/>
                <a:rect l="0" t="0" r="r" b="b"/>
                <a:pathLst>
                  <a:path w="21600" h="21600">
                    <a:moveTo>
                      <a:pt x="20956" y="0"/>
                    </a:moveTo>
                    <a:lnTo>
                      <a:pt x="21600" y="298"/>
                    </a:lnTo>
                    <a:lnTo>
                      <a:pt x="644" y="21600"/>
                    </a:lnTo>
                    <a:lnTo>
                      <a:pt x="0" y="21302"/>
                    </a:lnTo>
                    <a:close/>
                    <a:moveTo>
                      <a:pt x="209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0" name="AutoShape 73"/>
              <p:cNvSpPr/>
              <p:nvPr/>
            </p:nvSpPr>
            <p:spPr bwMode="auto">
              <a:xfrm>
                <a:off x="7805726" y="674721"/>
                <a:ext cx="283744" cy="419408"/>
              </a:xfrm>
              <a:custGeom>
                <a:avLst/>
                <a:gdLst/>
                <a:ahLst/>
                <a:cxnLst/>
                <a:rect l="0" t="0" r="r" b="b"/>
                <a:pathLst>
                  <a:path w="21378" h="21524">
                    <a:moveTo>
                      <a:pt x="801" y="21524"/>
                    </a:moveTo>
                    <a:cubicBezTo>
                      <a:pt x="650" y="21524"/>
                      <a:pt x="496" y="21495"/>
                      <a:pt x="360" y="21433"/>
                    </a:cubicBezTo>
                    <a:cubicBezTo>
                      <a:pt x="-10" y="21266"/>
                      <a:pt x="-111" y="20927"/>
                      <a:pt x="133" y="20675"/>
                    </a:cubicBezTo>
                    <a:lnTo>
                      <a:pt x="19907" y="246"/>
                    </a:lnTo>
                    <a:cubicBezTo>
                      <a:pt x="20152" y="-7"/>
                      <a:pt x="20649" y="-76"/>
                      <a:pt x="21018" y="91"/>
                    </a:cubicBezTo>
                    <a:cubicBezTo>
                      <a:pt x="21387" y="257"/>
                      <a:pt x="21489" y="597"/>
                      <a:pt x="21245" y="849"/>
                    </a:cubicBezTo>
                    <a:lnTo>
                      <a:pt x="1471" y="21278"/>
                    </a:lnTo>
                    <a:cubicBezTo>
                      <a:pt x="1316" y="21438"/>
                      <a:pt x="1061" y="21524"/>
                      <a:pt x="801" y="21524"/>
                    </a:cubicBezTo>
                    <a:close/>
                    <a:moveTo>
                      <a:pt x="801" y="2152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1" name="AutoShape 74"/>
              <p:cNvSpPr/>
              <p:nvPr/>
            </p:nvSpPr>
            <p:spPr bwMode="auto">
              <a:xfrm>
                <a:off x="7309173" y="930978"/>
                <a:ext cx="397242" cy="191527"/>
              </a:xfrm>
              <a:custGeom>
                <a:avLst/>
                <a:gdLst/>
                <a:ahLst/>
                <a:cxnLst/>
                <a:rect l="0" t="0" r="r" b="b"/>
                <a:pathLst>
                  <a:path w="21441" h="21434">
                    <a:moveTo>
                      <a:pt x="20866" y="21434"/>
                    </a:moveTo>
                    <a:cubicBezTo>
                      <a:pt x="20786" y="21434"/>
                      <a:pt x="20706" y="21400"/>
                      <a:pt x="20629" y="21328"/>
                    </a:cubicBezTo>
                    <a:lnTo>
                      <a:pt x="337" y="2276"/>
                    </a:lnTo>
                    <a:cubicBezTo>
                      <a:pt x="48" y="2005"/>
                      <a:pt x="-80" y="1299"/>
                      <a:pt x="51" y="700"/>
                    </a:cubicBezTo>
                    <a:cubicBezTo>
                      <a:pt x="182" y="101"/>
                      <a:pt x="521" y="-166"/>
                      <a:pt x="811" y="107"/>
                    </a:cubicBezTo>
                    <a:lnTo>
                      <a:pt x="21103" y="19159"/>
                    </a:lnTo>
                    <a:cubicBezTo>
                      <a:pt x="21392" y="19430"/>
                      <a:pt x="21520" y="20135"/>
                      <a:pt x="21389" y="20735"/>
                    </a:cubicBezTo>
                    <a:cubicBezTo>
                      <a:pt x="21293" y="21174"/>
                      <a:pt x="21084" y="21434"/>
                      <a:pt x="20866" y="21434"/>
                    </a:cubicBezTo>
                    <a:close/>
                    <a:moveTo>
                      <a:pt x="20866" y="2143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2" name="AutoShape 75"/>
              <p:cNvSpPr/>
              <p:nvPr/>
            </p:nvSpPr>
            <p:spPr bwMode="auto">
              <a:xfrm>
                <a:off x="7699322" y="1207629"/>
                <a:ext cx="85123" cy="382168"/>
              </a:xfrm>
              <a:custGeom>
                <a:avLst/>
                <a:gdLst/>
                <a:ahLst/>
                <a:cxnLst/>
                <a:rect l="0" t="0" r="r" b="b"/>
                <a:pathLst>
                  <a:path w="21176" h="21552">
                    <a:moveTo>
                      <a:pt x="2652" y="21552"/>
                    </a:moveTo>
                    <a:cubicBezTo>
                      <a:pt x="2498" y="21552"/>
                      <a:pt x="2343" y="21549"/>
                      <a:pt x="2188" y="21543"/>
                    </a:cubicBezTo>
                    <a:cubicBezTo>
                      <a:pt x="750" y="21485"/>
                      <a:pt x="-212" y="21175"/>
                      <a:pt x="40" y="20849"/>
                    </a:cubicBezTo>
                    <a:lnTo>
                      <a:pt x="15921" y="494"/>
                    </a:lnTo>
                    <a:cubicBezTo>
                      <a:pt x="16177" y="168"/>
                      <a:pt x="17559" y="-48"/>
                      <a:pt x="18988" y="9"/>
                    </a:cubicBezTo>
                    <a:cubicBezTo>
                      <a:pt x="20426" y="66"/>
                      <a:pt x="21388" y="377"/>
                      <a:pt x="21136" y="702"/>
                    </a:cubicBezTo>
                    <a:lnTo>
                      <a:pt x="5255" y="21057"/>
                    </a:lnTo>
                    <a:cubicBezTo>
                      <a:pt x="5029" y="21347"/>
                      <a:pt x="3912" y="21552"/>
                      <a:pt x="2652" y="21552"/>
                    </a:cubicBezTo>
                    <a:close/>
                    <a:moveTo>
                      <a:pt x="2652" y="2155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3" name="AutoShape 76"/>
              <p:cNvSpPr/>
              <p:nvPr/>
            </p:nvSpPr>
            <p:spPr bwMode="auto">
              <a:xfrm>
                <a:off x="8330653" y="604671"/>
                <a:ext cx="397242" cy="396355"/>
              </a:xfrm>
              <a:custGeom>
                <a:avLst/>
                <a:gdLst/>
                <a:ahLst/>
                <a:cxnLst/>
                <a:rect l="0" t="0" r="r" b="b"/>
                <a:pathLst>
                  <a:path w="21488" h="21544">
                    <a:moveTo>
                      <a:pt x="20912" y="21544"/>
                    </a:moveTo>
                    <a:cubicBezTo>
                      <a:pt x="20765" y="21544"/>
                      <a:pt x="20618" y="21488"/>
                      <a:pt x="20505" y="21375"/>
                    </a:cubicBezTo>
                    <a:lnTo>
                      <a:pt x="169" y="985"/>
                    </a:lnTo>
                    <a:cubicBezTo>
                      <a:pt x="-56" y="760"/>
                      <a:pt x="-56" y="394"/>
                      <a:pt x="169" y="169"/>
                    </a:cubicBezTo>
                    <a:cubicBezTo>
                      <a:pt x="394" y="-56"/>
                      <a:pt x="758" y="-56"/>
                      <a:pt x="983" y="169"/>
                    </a:cubicBezTo>
                    <a:lnTo>
                      <a:pt x="21319" y="20559"/>
                    </a:lnTo>
                    <a:cubicBezTo>
                      <a:pt x="21544" y="20784"/>
                      <a:pt x="21544" y="21150"/>
                      <a:pt x="21319" y="21375"/>
                    </a:cubicBezTo>
                    <a:cubicBezTo>
                      <a:pt x="21207" y="21488"/>
                      <a:pt x="21060" y="21544"/>
                      <a:pt x="20912" y="21544"/>
                    </a:cubicBezTo>
                    <a:close/>
                    <a:moveTo>
                      <a:pt x="20912" y="2154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4" name="AutoShape 77"/>
              <p:cNvSpPr/>
              <p:nvPr/>
            </p:nvSpPr>
            <p:spPr bwMode="auto">
              <a:xfrm>
                <a:off x="8273904" y="121420"/>
                <a:ext cx="176454" cy="220788"/>
              </a:xfrm>
              <a:custGeom>
                <a:avLst/>
                <a:gdLst/>
                <a:ahLst/>
                <a:cxnLst/>
                <a:rect l="0" t="0" r="r" b="b"/>
                <a:pathLst>
                  <a:path w="21274" h="21467">
                    <a:moveTo>
                      <a:pt x="1276" y="21467"/>
                    </a:moveTo>
                    <a:cubicBezTo>
                      <a:pt x="1000" y="21467"/>
                      <a:pt x="722" y="21395"/>
                      <a:pt x="488" y="21245"/>
                    </a:cubicBezTo>
                    <a:cubicBezTo>
                      <a:pt x="-66" y="20891"/>
                      <a:pt x="-163" y="20238"/>
                      <a:pt x="273" y="19786"/>
                    </a:cubicBezTo>
                    <a:lnTo>
                      <a:pt x="18994" y="397"/>
                    </a:lnTo>
                    <a:cubicBezTo>
                      <a:pt x="19430" y="-54"/>
                      <a:pt x="20233" y="-133"/>
                      <a:pt x="20786" y="222"/>
                    </a:cubicBezTo>
                    <a:cubicBezTo>
                      <a:pt x="21340" y="576"/>
                      <a:pt x="21437" y="1229"/>
                      <a:pt x="21001" y="1680"/>
                    </a:cubicBezTo>
                    <a:lnTo>
                      <a:pt x="2280" y="21070"/>
                    </a:lnTo>
                    <a:cubicBezTo>
                      <a:pt x="2029" y="21331"/>
                      <a:pt x="1654" y="21467"/>
                      <a:pt x="1276" y="21467"/>
                    </a:cubicBezTo>
                    <a:close/>
                    <a:moveTo>
                      <a:pt x="1276" y="21467"/>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5" name="AutoShape 81"/>
              <p:cNvSpPr/>
              <p:nvPr/>
            </p:nvSpPr>
            <p:spPr bwMode="auto">
              <a:xfrm>
                <a:off x="4769663" y="2491570"/>
                <a:ext cx="510740" cy="48769"/>
              </a:xfrm>
              <a:custGeom>
                <a:avLst/>
                <a:gdLst/>
                <a:ahLst/>
                <a:cxnLst/>
                <a:rect l="0" t="0" r="r" b="b"/>
                <a:pathLst>
                  <a:path w="21573" h="21486">
                    <a:moveTo>
                      <a:pt x="449" y="21486"/>
                    </a:moveTo>
                    <a:cubicBezTo>
                      <a:pt x="213" y="21486"/>
                      <a:pt x="14" y="19595"/>
                      <a:pt x="0" y="17149"/>
                    </a:cubicBezTo>
                    <a:cubicBezTo>
                      <a:pt x="-14" y="14610"/>
                      <a:pt x="175" y="12431"/>
                      <a:pt x="423" y="12284"/>
                    </a:cubicBezTo>
                    <a:lnTo>
                      <a:pt x="21097" y="6"/>
                    </a:lnTo>
                    <a:cubicBezTo>
                      <a:pt x="21347" y="-114"/>
                      <a:pt x="21558" y="1798"/>
                      <a:pt x="21572" y="4337"/>
                    </a:cubicBezTo>
                    <a:cubicBezTo>
                      <a:pt x="21586" y="6875"/>
                      <a:pt x="21397" y="9055"/>
                      <a:pt x="21149" y="9202"/>
                    </a:cubicBezTo>
                    <a:lnTo>
                      <a:pt x="475" y="21480"/>
                    </a:lnTo>
                    <a:cubicBezTo>
                      <a:pt x="466" y="21483"/>
                      <a:pt x="458" y="21486"/>
                      <a:pt x="449" y="21486"/>
                    </a:cubicBezTo>
                    <a:close/>
                    <a:moveTo>
                      <a:pt x="449" y="2148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6" name="AutoShape 82"/>
              <p:cNvSpPr/>
              <p:nvPr/>
            </p:nvSpPr>
            <p:spPr bwMode="auto">
              <a:xfrm>
                <a:off x="4698727" y="2590881"/>
                <a:ext cx="85123" cy="808671"/>
              </a:xfrm>
              <a:custGeom>
                <a:avLst/>
                <a:gdLst/>
                <a:ahLst/>
                <a:cxnLst/>
                <a:rect l="0" t="0" r="r" b="b"/>
                <a:pathLst>
                  <a:path w="21379" h="21588">
                    <a:moveTo>
                      <a:pt x="18705" y="21588"/>
                    </a:moveTo>
                    <a:cubicBezTo>
                      <a:pt x="17328" y="21588"/>
                      <a:pt x="16158" y="21475"/>
                      <a:pt x="16044" y="21327"/>
                    </a:cubicBezTo>
                    <a:lnTo>
                      <a:pt x="9" y="307"/>
                    </a:lnTo>
                    <a:cubicBezTo>
                      <a:pt x="-110" y="150"/>
                      <a:pt x="986" y="13"/>
                      <a:pt x="2457" y="1"/>
                    </a:cubicBezTo>
                    <a:cubicBezTo>
                      <a:pt x="3927" y="-12"/>
                      <a:pt x="5217" y="104"/>
                      <a:pt x="5336" y="261"/>
                    </a:cubicBezTo>
                    <a:lnTo>
                      <a:pt x="21371" y="21281"/>
                    </a:lnTo>
                    <a:cubicBezTo>
                      <a:pt x="21490" y="21437"/>
                      <a:pt x="20394" y="21574"/>
                      <a:pt x="18923" y="21587"/>
                    </a:cubicBezTo>
                    <a:cubicBezTo>
                      <a:pt x="18851" y="21588"/>
                      <a:pt x="18778" y="21588"/>
                      <a:pt x="18705" y="21588"/>
                    </a:cubicBezTo>
                    <a:close/>
                    <a:moveTo>
                      <a:pt x="18705" y="2158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7" name="AutoShape 83"/>
              <p:cNvSpPr/>
              <p:nvPr/>
            </p:nvSpPr>
            <p:spPr bwMode="auto">
              <a:xfrm>
                <a:off x="4152519" y="2569600"/>
                <a:ext cx="503646" cy="454878"/>
              </a:xfrm>
              <a:custGeom>
                <a:avLst/>
                <a:gdLst/>
                <a:ahLst/>
                <a:cxnLst/>
                <a:rect l="0" t="0" r="r" b="b"/>
                <a:pathLst>
                  <a:path w="21499" h="21544">
                    <a:moveTo>
                      <a:pt x="448" y="21544"/>
                    </a:moveTo>
                    <a:cubicBezTo>
                      <a:pt x="325" y="21544"/>
                      <a:pt x="203" y="21488"/>
                      <a:pt x="114" y="21379"/>
                    </a:cubicBezTo>
                    <a:cubicBezTo>
                      <a:pt x="-51" y="21175"/>
                      <a:pt x="-36" y="20860"/>
                      <a:pt x="148" y="20677"/>
                    </a:cubicBezTo>
                    <a:lnTo>
                      <a:pt x="20751" y="128"/>
                    </a:lnTo>
                    <a:cubicBezTo>
                      <a:pt x="20935" y="-56"/>
                      <a:pt x="21218" y="-39"/>
                      <a:pt x="21384" y="165"/>
                    </a:cubicBezTo>
                    <a:cubicBezTo>
                      <a:pt x="21549" y="370"/>
                      <a:pt x="21534" y="684"/>
                      <a:pt x="21350" y="867"/>
                    </a:cubicBezTo>
                    <a:lnTo>
                      <a:pt x="747" y="21417"/>
                    </a:lnTo>
                    <a:cubicBezTo>
                      <a:pt x="662" y="21502"/>
                      <a:pt x="555" y="21544"/>
                      <a:pt x="448" y="21544"/>
                    </a:cubicBezTo>
                    <a:close/>
                    <a:moveTo>
                      <a:pt x="448" y="2154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8" name="AutoShape 84"/>
              <p:cNvSpPr/>
              <p:nvPr/>
            </p:nvSpPr>
            <p:spPr bwMode="auto">
              <a:xfrm>
                <a:off x="6663655" y="3718764"/>
                <a:ext cx="277538" cy="256257"/>
              </a:xfrm>
              <a:custGeom>
                <a:avLst/>
                <a:gdLst/>
                <a:ahLst/>
                <a:cxnLst/>
                <a:rect l="0" t="0" r="r" b="b"/>
                <a:pathLst>
                  <a:path w="21423" h="21504">
                    <a:moveTo>
                      <a:pt x="804" y="21504"/>
                    </a:moveTo>
                    <a:cubicBezTo>
                      <a:pt x="587" y="21504"/>
                      <a:pt x="370" y="21409"/>
                      <a:pt x="212" y="21222"/>
                    </a:cubicBezTo>
                    <a:cubicBezTo>
                      <a:pt x="-88" y="20868"/>
                      <a:pt x="-67" y="20316"/>
                      <a:pt x="260" y="19990"/>
                    </a:cubicBezTo>
                    <a:lnTo>
                      <a:pt x="20076" y="230"/>
                    </a:lnTo>
                    <a:cubicBezTo>
                      <a:pt x="20403" y="-96"/>
                      <a:pt x="20910" y="-73"/>
                      <a:pt x="21212" y="283"/>
                    </a:cubicBezTo>
                    <a:cubicBezTo>
                      <a:pt x="21512" y="637"/>
                      <a:pt x="21490" y="1188"/>
                      <a:pt x="21163" y="1514"/>
                    </a:cubicBezTo>
                    <a:lnTo>
                      <a:pt x="1346" y="21275"/>
                    </a:lnTo>
                    <a:cubicBezTo>
                      <a:pt x="1192" y="21428"/>
                      <a:pt x="998" y="21504"/>
                      <a:pt x="804" y="21504"/>
                    </a:cubicBezTo>
                    <a:close/>
                    <a:moveTo>
                      <a:pt x="804" y="2150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79" name="AutoShape 85"/>
              <p:cNvSpPr/>
              <p:nvPr/>
            </p:nvSpPr>
            <p:spPr bwMode="auto">
              <a:xfrm>
                <a:off x="5982670" y="4023789"/>
                <a:ext cx="493005" cy="56749"/>
              </a:xfrm>
              <a:custGeom>
                <a:avLst/>
                <a:gdLst/>
                <a:ahLst/>
                <a:cxnLst/>
                <a:rect l="0" t="0" r="r" b="b"/>
                <a:pathLst>
                  <a:path w="21564" h="21434">
                    <a:moveTo>
                      <a:pt x="21100" y="21434"/>
                    </a:moveTo>
                    <a:cubicBezTo>
                      <a:pt x="21088" y="21434"/>
                      <a:pt x="21076" y="21431"/>
                      <a:pt x="21064" y="21423"/>
                    </a:cubicBezTo>
                    <a:lnTo>
                      <a:pt x="430" y="8008"/>
                    </a:lnTo>
                    <a:cubicBezTo>
                      <a:pt x="174" y="7843"/>
                      <a:pt x="-18" y="5916"/>
                      <a:pt x="1" y="3709"/>
                    </a:cubicBezTo>
                    <a:cubicBezTo>
                      <a:pt x="20" y="1504"/>
                      <a:pt x="242" y="-166"/>
                      <a:pt x="500" y="13"/>
                    </a:cubicBezTo>
                    <a:lnTo>
                      <a:pt x="21134" y="13425"/>
                    </a:lnTo>
                    <a:cubicBezTo>
                      <a:pt x="21390" y="13591"/>
                      <a:pt x="21582" y="15518"/>
                      <a:pt x="21563" y="17725"/>
                    </a:cubicBezTo>
                    <a:cubicBezTo>
                      <a:pt x="21545" y="19833"/>
                      <a:pt x="21340" y="21434"/>
                      <a:pt x="21100" y="21434"/>
                    </a:cubicBezTo>
                    <a:close/>
                    <a:moveTo>
                      <a:pt x="21100" y="2143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0" name="AutoShape 86"/>
              <p:cNvSpPr/>
              <p:nvPr/>
            </p:nvSpPr>
            <p:spPr bwMode="auto">
              <a:xfrm>
                <a:off x="4918629" y="2732753"/>
                <a:ext cx="503646" cy="709361"/>
              </a:xfrm>
              <a:custGeom>
                <a:avLst/>
                <a:gdLst/>
                <a:ahLst/>
                <a:cxnLst/>
                <a:rect l="0" t="0" r="r" b="b"/>
                <a:pathLst>
                  <a:path w="21477" h="21556">
                    <a:moveTo>
                      <a:pt x="453" y="21556"/>
                    </a:moveTo>
                    <a:cubicBezTo>
                      <a:pt x="363" y="21556"/>
                      <a:pt x="272" y="21537"/>
                      <a:pt x="193" y="21498"/>
                    </a:cubicBezTo>
                    <a:cubicBezTo>
                      <a:pt x="-12" y="21395"/>
                      <a:pt x="-62" y="21193"/>
                      <a:pt x="82" y="21047"/>
                    </a:cubicBezTo>
                    <a:lnTo>
                      <a:pt x="20651" y="138"/>
                    </a:lnTo>
                    <a:cubicBezTo>
                      <a:pt x="20795" y="-8"/>
                      <a:pt x="21078" y="-44"/>
                      <a:pt x="21283" y="59"/>
                    </a:cubicBezTo>
                    <a:cubicBezTo>
                      <a:pt x="21488" y="161"/>
                      <a:pt x="21538" y="363"/>
                      <a:pt x="21394" y="509"/>
                    </a:cubicBezTo>
                    <a:lnTo>
                      <a:pt x="825" y="21418"/>
                    </a:lnTo>
                    <a:cubicBezTo>
                      <a:pt x="737" y="21508"/>
                      <a:pt x="596" y="21556"/>
                      <a:pt x="453" y="21556"/>
                    </a:cubicBezTo>
                    <a:close/>
                    <a:moveTo>
                      <a:pt x="453" y="2155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1" name="AutoShape 88"/>
              <p:cNvSpPr/>
              <p:nvPr/>
            </p:nvSpPr>
            <p:spPr bwMode="auto">
              <a:xfrm>
                <a:off x="8160406" y="2413541"/>
                <a:ext cx="531134" cy="652612"/>
              </a:xfrm>
              <a:custGeom>
                <a:avLst/>
                <a:gdLst/>
                <a:ahLst/>
                <a:cxnLst/>
                <a:rect l="0" t="0" r="r" b="b"/>
                <a:pathLst>
                  <a:path w="21493" h="21556">
                    <a:moveTo>
                      <a:pt x="429" y="21556"/>
                    </a:moveTo>
                    <a:cubicBezTo>
                      <a:pt x="334" y="21556"/>
                      <a:pt x="239" y="21530"/>
                      <a:pt x="159" y="21478"/>
                    </a:cubicBezTo>
                    <a:cubicBezTo>
                      <a:pt x="-25" y="21356"/>
                      <a:pt x="-54" y="21134"/>
                      <a:pt x="95" y="20984"/>
                    </a:cubicBezTo>
                    <a:lnTo>
                      <a:pt x="20728" y="131"/>
                    </a:lnTo>
                    <a:cubicBezTo>
                      <a:pt x="20877" y="-20"/>
                      <a:pt x="21149" y="-44"/>
                      <a:pt x="21333" y="78"/>
                    </a:cubicBezTo>
                    <a:cubicBezTo>
                      <a:pt x="21518" y="200"/>
                      <a:pt x="21546" y="422"/>
                      <a:pt x="21397" y="572"/>
                    </a:cubicBezTo>
                    <a:lnTo>
                      <a:pt x="764" y="21425"/>
                    </a:lnTo>
                    <a:cubicBezTo>
                      <a:pt x="679" y="21511"/>
                      <a:pt x="554" y="21556"/>
                      <a:pt x="429" y="21556"/>
                    </a:cubicBezTo>
                    <a:close/>
                    <a:moveTo>
                      <a:pt x="429" y="2155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2" name="AutoShape 89"/>
              <p:cNvSpPr/>
              <p:nvPr/>
            </p:nvSpPr>
            <p:spPr bwMode="auto">
              <a:xfrm>
                <a:off x="8188780" y="3186743"/>
                <a:ext cx="453104" cy="213695"/>
              </a:xfrm>
              <a:custGeom>
                <a:avLst/>
                <a:gdLst/>
                <a:ahLst/>
                <a:cxnLst/>
                <a:rect l="0" t="0" r="r" b="b"/>
                <a:pathLst>
                  <a:path w="21459" h="21452">
                    <a:moveTo>
                      <a:pt x="20947" y="21452"/>
                    </a:moveTo>
                    <a:cubicBezTo>
                      <a:pt x="20877" y="21452"/>
                      <a:pt x="20806" y="21422"/>
                      <a:pt x="20738" y="21358"/>
                    </a:cubicBezTo>
                    <a:lnTo>
                      <a:pt x="301" y="2052"/>
                    </a:lnTo>
                    <a:cubicBezTo>
                      <a:pt x="44" y="1808"/>
                      <a:pt x="-71" y="1173"/>
                      <a:pt x="45" y="633"/>
                    </a:cubicBezTo>
                    <a:cubicBezTo>
                      <a:pt x="160" y="93"/>
                      <a:pt x="464" y="-148"/>
                      <a:pt x="720" y="95"/>
                    </a:cubicBezTo>
                    <a:lnTo>
                      <a:pt x="21157" y="19401"/>
                    </a:lnTo>
                    <a:cubicBezTo>
                      <a:pt x="21414" y="19644"/>
                      <a:pt x="21529" y="20279"/>
                      <a:pt x="21413" y="20819"/>
                    </a:cubicBezTo>
                    <a:cubicBezTo>
                      <a:pt x="21328" y="21217"/>
                      <a:pt x="21142" y="21452"/>
                      <a:pt x="20947" y="21452"/>
                    </a:cubicBezTo>
                    <a:close/>
                    <a:moveTo>
                      <a:pt x="20947" y="2145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3" name="AutoShape 90"/>
              <p:cNvSpPr/>
              <p:nvPr/>
            </p:nvSpPr>
            <p:spPr bwMode="auto">
              <a:xfrm>
                <a:off x="8217155" y="3505955"/>
                <a:ext cx="422956" cy="284631"/>
              </a:xfrm>
              <a:custGeom>
                <a:avLst/>
                <a:gdLst/>
                <a:ahLst/>
                <a:cxnLst/>
                <a:rect l="0" t="0" r="r" b="b"/>
                <a:pathLst>
                  <a:path w="21453" h="21491">
                    <a:moveTo>
                      <a:pt x="528" y="21491"/>
                    </a:moveTo>
                    <a:cubicBezTo>
                      <a:pt x="356" y="21491"/>
                      <a:pt x="188" y="21366"/>
                      <a:pt x="87" y="21136"/>
                    </a:cubicBezTo>
                    <a:cubicBezTo>
                      <a:pt x="-73" y="20772"/>
                      <a:pt x="-5" y="20285"/>
                      <a:pt x="239" y="20047"/>
                    </a:cubicBezTo>
                    <a:lnTo>
                      <a:pt x="20637" y="128"/>
                    </a:lnTo>
                    <a:cubicBezTo>
                      <a:pt x="20881" y="-109"/>
                      <a:pt x="21208" y="-9"/>
                      <a:pt x="21367" y="355"/>
                    </a:cubicBezTo>
                    <a:cubicBezTo>
                      <a:pt x="21527" y="718"/>
                      <a:pt x="21459" y="1205"/>
                      <a:pt x="21215" y="1443"/>
                    </a:cubicBezTo>
                    <a:lnTo>
                      <a:pt x="817" y="21363"/>
                    </a:lnTo>
                    <a:cubicBezTo>
                      <a:pt x="728" y="21450"/>
                      <a:pt x="627" y="21491"/>
                      <a:pt x="528" y="21491"/>
                    </a:cubicBezTo>
                    <a:close/>
                    <a:moveTo>
                      <a:pt x="528" y="2149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4" name="AutoShape 91"/>
              <p:cNvSpPr/>
              <p:nvPr/>
            </p:nvSpPr>
            <p:spPr bwMode="auto">
              <a:xfrm>
                <a:off x="5911734" y="4208223"/>
                <a:ext cx="794484" cy="524927"/>
              </a:xfrm>
              <a:custGeom>
                <a:avLst/>
                <a:gdLst/>
                <a:ahLst/>
                <a:cxnLst/>
                <a:rect l="0" t="0" r="r" b="b"/>
                <a:pathLst>
                  <a:path w="21520" h="21539">
                    <a:moveTo>
                      <a:pt x="21231" y="21539"/>
                    </a:moveTo>
                    <a:cubicBezTo>
                      <a:pt x="21177" y="21539"/>
                      <a:pt x="21123" y="21516"/>
                      <a:pt x="21074" y="21468"/>
                    </a:cubicBezTo>
                    <a:lnTo>
                      <a:pt x="131" y="803"/>
                    </a:lnTo>
                    <a:cubicBezTo>
                      <a:pt x="-2" y="671"/>
                      <a:pt x="-40" y="400"/>
                      <a:pt x="47" y="199"/>
                    </a:cubicBezTo>
                    <a:cubicBezTo>
                      <a:pt x="134" y="-3"/>
                      <a:pt x="312" y="-61"/>
                      <a:pt x="446" y="71"/>
                    </a:cubicBezTo>
                    <a:lnTo>
                      <a:pt x="21389" y="20737"/>
                    </a:lnTo>
                    <a:cubicBezTo>
                      <a:pt x="21522" y="20868"/>
                      <a:pt x="21560" y="21139"/>
                      <a:pt x="21473" y="21341"/>
                    </a:cubicBezTo>
                    <a:cubicBezTo>
                      <a:pt x="21418" y="21469"/>
                      <a:pt x="21325" y="21539"/>
                      <a:pt x="21231" y="21539"/>
                    </a:cubicBezTo>
                    <a:close/>
                    <a:moveTo>
                      <a:pt x="21231" y="2153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5" name="AutoShape 93"/>
              <p:cNvSpPr/>
              <p:nvPr/>
            </p:nvSpPr>
            <p:spPr bwMode="auto">
              <a:xfrm>
                <a:off x="6394099" y="335115"/>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6" name="AutoShape 95"/>
              <p:cNvSpPr/>
              <p:nvPr/>
            </p:nvSpPr>
            <p:spPr bwMode="auto">
              <a:xfrm>
                <a:off x="3882962" y="5002706"/>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7" name="AutoShape 100"/>
              <p:cNvSpPr/>
              <p:nvPr/>
            </p:nvSpPr>
            <p:spPr bwMode="auto">
              <a:xfrm>
                <a:off x="8791737" y="382516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8" name="AutoShape 101"/>
              <p:cNvSpPr/>
              <p:nvPr/>
            </p:nvSpPr>
            <p:spPr bwMode="auto">
              <a:xfrm>
                <a:off x="8614397" y="4832459"/>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89" name="AutoShape 102"/>
              <p:cNvSpPr/>
              <p:nvPr/>
            </p:nvSpPr>
            <p:spPr bwMode="auto">
              <a:xfrm>
                <a:off x="8238435" y="1108317"/>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0" name="AutoShape 103"/>
              <p:cNvSpPr/>
              <p:nvPr/>
            </p:nvSpPr>
            <p:spPr bwMode="auto">
              <a:xfrm>
                <a:off x="8869766" y="129399"/>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1" name="AutoShape 104"/>
              <p:cNvSpPr/>
              <p:nvPr/>
            </p:nvSpPr>
            <p:spPr bwMode="auto">
              <a:xfrm>
                <a:off x="8359026" y="186149"/>
                <a:ext cx="572809" cy="267784"/>
              </a:xfrm>
              <a:custGeom>
                <a:avLst/>
                <a:gdLst/>
                <a:ahLst/>
                <a:cxnLst/>
                <a:rect l="0" t="0" r="r" b="b"/>
                <a:pathLst>
                  <a:path w="21600" h="21600">
                    <a:moveTo>
                      <a:pt x="21381" y="0"/>
                    </a:moveTo>
                    <a:lnTo>
                      <a:pt x="21600" y="1042"/>
                    </a:lnTo>
                    <a:lnTo>
                      <a:pt x="219" y="21600"/>
                    </a:lnTo>
                    <a:lnTo>
                      <a:pt x="0" y="20558"/>
                    </a:lnTo>
                    <a:close/>
                    <a:moveTo>
                      <a:pt x="21381"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2" name="AutoShape 105"/>
              <p:cNvSpPr/>
              <p:nvPr/>
            </p:nvSpPr>
            <p:spPr bwMode="auto">
              <a:xfrm>
                <a:off x="6897744" y="164868"/>
                <a:ext cx="126799" cy="337833"/>
              </a:xfrm>
              <a:custGeom>
                <a:avLst/>
                <a:gdLst/>
                <a:ahLst/>
                <a:cxnLst/>
                <a:rect l="0" t="0" r="r" b="b"/>
                <a:pathLst>
                  <a:path w="21600" h="21600">
                    <a:moveTo>
                      <a:pt x="2284" y="0"/>
                    </a:moveTo>
                    <a:lnTo>
                      <a:pt x="21600" y="21308"/>
                    </a:lnTo>
                    <a:lnTo>
                      <a:pt x="19316" y="21600"/>
                    </a:lnTo>
                    <a:lnTo>
                      <a:pt x="0" y="292"/>
                    </a:lnTo>
                    <a:close/>
                    <a:moveTo>
                      <a:pt x="228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3" name="AutoShape 106"/>
              <p:cNvSpPr/>
              <p:nvPr/>
            </p:nvSpPr>
            <p:spPr bwMode="auto">
              <a:xfrm>
                <a:off x="6465034" y="420237"/>
                <a:ext cx="382168" cy="211035"/>
              </a:xfrm>
              <a:custGeom>
                <a:avLst/>
                <a:gdLst/>
                <a:ahLst/>
                <a:cxnLst/>
                <a:rect l="0" t="0" r="r" b="b"/>
                <a:pathLst>
                  <a:path w="21600" h="21600">
                    <a:moveTo>
                      <a:pt x="374" y="0"/>
                    </a:moveTo>
                    <a:lnTo>
                      <a:pt x="21600" y="20317"/>
                    </a:lnTo>
                    <a:lnTo>
                      <a:pt x="21226" y="21600"/>
                    </a:lnTo>
                    <a:lnTo>
                      <a:pt x="0" y="1283"/>
                    </a:lnTo>
                    <a:close/>
                    <a:moveTo>
                      <a:pt x="37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4" name="AutoShape 107"/>
              <p:cNvSpPr/>
              <p:nvPr/>
            </p:nvSpPr>
            <p:spPr bwMode="auto">
              <a:xfrm>
                <a:off x="5713112" y="1646545"/>
                <a:ext cx="126799" cy="422956"/>
              </a:xfrm>
              <a:custGeom>
                <a:avLst/>
                <a:gdLst/>
                <a:ahLst/>
                <a:cxnLst/>
                <a:rect l="0" t="0" r="r" b="b"/>
                <a:pathLst>
                  <a:path w="21600" h="21600">
                    <a:moveTo>
                      <a:pt x="19274" y="0"/>
                    </a:moveTo>
                    <a:lnTo>
                      <a:pt x="21600" y="190"/>
                    </a:lnTo>
                    <a:lnTo>
                      <a:pt x="2326" y="21600"/>
                    </a:lnTo>
                    <a:lnTo>
                      <a:pt x="0" y="21410"/>
                    </a:lnTo>
                    <a:close/>
                    <a:moveTo>
                      <a:pt x="1927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5" name="AutoShape 111"/>
              <p:cNvSpPr/>
              <p:nvPr/>
            </p:nvSpPr>
            <p:spPr bwMode="auto">
              <a:xfrm>
                <a:off x="4046115" y="4257877"/>
                <a:ext cx="237636" cy="250050"/>
              </a:xfrm>
              <a:custGeom>
                <a:avLst/>
                <a:gdLst/>
                <a:ahLst/>
                <a:cxnLst/>
                <a:rect l="0" t="0" r="r" b="b"/>
                <a:pathLst>
                  <a:path w="21600" h="21600">
                    <a:moveTo>
                      <a:pt x="20664" y="21600"/>
                    </a:moveTo>
                    <a:lnTo>
                      <a:pt x="0" y="839"/>
                    </a:lnTo>
                    <a:lnTo>
                      <a:pt x="935" y="0"/>
                    </a:lnTo>
                    <a:lnTo>
                      <a:pt x="21600" y="20761"/>
                    </a:lnTo>
                    <a:close/>
                    <a:moveTo>
                      <a:pt x="20664"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6" name="AutoShape 112"/>
              <p:cNvSpPr/>
              <p:nvPr/>
            </p:nvSpPr>
            <p:spPr bwMode="auto">
              <a:xfrm>
                <a:off x="3939711" y="4683493"/>
                <a:ext cx="313006" cy="386602"/>
              </a:xfrm>
              <a:custGeom>
                <a:avLst/>
                <a:gdLst/>
                <a:ahLst/>
                <a:cxnLst/>
                <a:rect l="0" t="0" r="r" b="b"/>
                <a:pathLst>
                  <a:path w="21600" h="21600">
                    <a:moveTo>
                      <a:pt x="777" y="21600"/>
                    </a:moveTo>
                    <a:lnTo>
                      <a:pt x="0" y="21105"/>
                    </a:lnTo>
                    <a:lnTo>
                      <a:pt x="20823" y="0"/>
                    </a:lnTo>
                    <a:lnTo>
                      <a:pt x="21600" y="495"/>
                    </a:lnTo>
                    <a:close/>
                    <a:moveTo>
                      <a:pt x="777"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7" name="AutoShape 113"/>
              <p:cNvSpPr/>
              <p:nvPr/>
            </p:nvSpPr>
            <p:spPr bwMode="auto">
              <a:xfrm>
                <a:off x="5755674" y="4307532"/>
                <a:ext cx="41675" cy="308572"/>
              </a:xfrm>
              <a:custGeom>
                <a:avLst/>
                <a:gdLst/>
                <a:ahLst/>
                <a:cxnLst/>
                <a:rect l="0" t="0" r="r" b="b"/>
                <a:pathLst>
                  <a:path w="21600" h="21600">
                    <a:moveTo>
                      <a:pt x="14424" y="21600"/>
                    </a:moveTo>
                    <a:lnTo>
                      <a:pt x="0" y="101"/>
                    </a:lnTo>
                    <a:lnTo>
                      <a:pt x="7176" y="0"/>
                    </a:lnTo>
                    <a:lnTo>
                      <a:pt x="21600" y="21499"/>
                    </a:lnTo>
                    <a:close/>
                    <a:moveTo>
                      <a:pt x="14424" y="216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8" name="AutoShape 114"/>
              <p:cNvSpPr/>
              <p:nvPr/>
            </p:nvSpPr>
            <p:spPr bwMode="auto">
              <a:xfrm>
                <a:off x="7280799" y="4804085"/>
                <a:ext cx="250050" cy="209261"/>
              </a:xfrm>
              <a:custGeom>
                <a:avLst/>
                <a:gdLst/>
                <a:ahLst/>
                <a:cxnLst/>
                <a:rect l="0" t="0" r="r" b="b"/>
                <a:pathLst>
                  <a:path w="21600" h="21600">
                    <a:moveTo>
                      <a:pt x="20821" y="0"/>
                    </a:moveTo>
                    <a:lnTo>
                      <a:pt x="21600" y="1128"/>
                    </a:lnTo>
                    <a:lnTo>
                      <a:pt x="779" y="21600"/>
                    </a:lnTo>
                    <a:lnTo>
                      <a:pt x="0" y="20472"/>
                    </a:lnTo>
                    <a:close/>
                    <a:moveTo>
                      <a:pt x="20821"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99" name="AutoShape 115"/>
              <p:cNvSpPr/>
              <p:nvPr/>
            </p:nvSpPr>
            <p:spPr bwMode="auto">
              <a:xfrm>
                <a:off x="8763362" y="3576891"/>
                <a:ext cx="91330" cy="307686"/>
              </a:xfrm>
              <a:custGeom>
                <a:avLst/>
                <a:gdLst/>
                <a:ahLst/>
                <a:cxnLst/>
                <a:rect l="0" t="0" r="r" b="b"/>
                <a:pathLst>
                  <a:path w="21600" h="21600">
                    <a:moveTo>
                      <a:pt x="3235" y="0"/>
                    </a:moveTo>
                    <a:lnTo>
                      <a:pt x="21600" y="21354"/>
                    </a:lnTo>
                    <a:lnTo>
                      <a:pt x="18365" y="21600"/>
                    </a:lnTo>
                    <a:lnTo>
                      <a:pt x="0" y="246"/>
                    </a:lnTo>
                    <a:close/>
                    <a:moveTo>
                      <a:pt x="3235"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0" name="AutoShape 116"/>
              <p:cNvSpPr/>
              <p:nvPr/>
            </p:nvSpPr>
            <p:spPr bwMode="auto">
              <a:xfrm>
                <a:off x="8543460" y="4633838"/>
                <a:ext cx="140099" cy="261577"/>
              </a:xfrm>
              <a:custGeom>
                <a:avLst/>
                <a:gdLst/>
                <a:ahLst/>
                <a:cxnLst/>
                <a:rect l="0" t="0" r="r" b="b"/>
                <a:pathLst>
                  <a:path w="21600" h="21600">
                    <a:moveTo>
                      <a:pt x="1953" y="0"/>
                    </a:moveTo>
                    <a:lnTo>
                      <a:pt x="21600" y="21076"/>
                    </a:lnTo>
                    <a:lnTo>
                      <a:pt x="19647" y="21600"/>
                    </a:lnTo>
                    <a:lnTo>
                      <a:pt x="0" y="524"/>
                    </a:lnTo>
                    <a:close/>
                    <a:moveTo>
                      <a:pt x="1953"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1" name="AutoShape 117"/>
              <p:cNvSpPr/>
              <p:nvPr/>
            </p:nvSpPr>
            <p:spPr bwMode="auto">
              <a:xfrm>
                <a:off x="7819913" y="2094327"/>
                <a:ext cx="161380" cy="345812"/>
              </a:xfrm>
              <a:custGeom>
                <a:avLst/>
                <a:gdLst/>
                <a:ahLst/>
                <a:cxnLst/>
                <a:rect l="0" t="0" r="r" b="b"/>
                <a:pathLst>
                  <a:path w="21600" h="21600">
                    <a:moveTo>
                      <a:pt x="1734" y="0"/>
                    </a:moveTo>
                    <a:lnTo>
                      <a:pt x="21600" y="21245"/>
                    </a:lnTo>
                    <a:lnTo>
                      <a:pt x="19866" y="21600"/>
                    </a:lnTo>
                    <a:lnTo>
                      <a:pt x="0" y="355"/>
                    </a:lnTo>
                    <a:close/>
                    <a:moveTo>
                      <a:pt x="1734"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2" name="AutoShape 118"/>
              <p:cNvSpPr/>
              <p:nvPr/>
            </p:nvSpPr>
            <p:spPr bwMode="auto">
              <a:xfrm>
                <a:off x="7869568" y="1165066"/>
                <a:ext cx="435370" cy="484139"/>
              </a:xfrm>
              <a:custGeom>
                <a:avLst/>
                <a:gdLst/>
                <a:ahLst/>
                <a:cxnLst/>
                <a:rect l="0" t="0" r="r" b="b"/>
                <a:pathLst>
                  <a:path w="21600" h="21600">
                    <a:moveTo>
                      <a:pt x="21076" y="0"/>
                    </a:moveTo>
                    <a:lnTo>
                      <a:pt x="21600" y="422"/>
                    </a:lnTo>
                    <a:lnTo>
                      <a:pt x="524" y="21600"/>
                    </a:lnTo>
                    <a:lnTo>
                      <a:pt x="0" y="21178"/>
                    </a:lnTo>
                    <a:close/>
                    <a:moveTo>
                      <a:pt x="2107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3" name="AutoShape 119"/>
              <p:cNvSpPr/>
              <p:nvPr/>
            </p:nvSpPr>
            <p:spPr bwMode="auto">
              <a:xfrm>
                <a:off x="7201883" y="1037381"/>
                <a:ext cx="345812" cy="581676"/>
              </a:xfrm>
              <a:custGeom>
                <a:avLst/>
                <a:gdLst/>
                <a:ahLst/>
                <a:cxnLst/>
                <a:rect l="0" t="0" r="r" b="b"/>
                <a:pathLst>
                  <a:path w="21600" h="21600">
                    <a:moveTo>
                      <a:pt x="767" y="0"/>
                    </a:moveTo>
                    <a:lnTo>
                      <a:pt x="21600" y="21335"/>
                    </a:lnTo>
                    <a:lnTo>
                      <a:pt x="20833" y="21600"/>
                    </a:lnTo>
                    <a:lnTo>
                      <a:pt x="0" y="265"/>
                    </a:lnTo>
                    <a:close/>
                    <a:moveTo>
                      <a:pt x="767"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4" name="AutoShape 120"/>
              <p:cNvSpPr/>
              <p:nvPr/>
            </p:nvSpPr>
            <p:spPr bwMode="auto">
              <a:xfrm>
                <a:off x="6791340" y="2633442"/>
                <a:ext cx="296158" cy="573695"/>
              </a:xfrm>
              <a:custGeom>
                <a:avLst/>
                <a:gdLst/>
                <a:ahLst/>
                <a:cxnLst/>
                <a:rect l="0" t="0" r="r" b="b"/>
                <a:pathLst>
                  <a:path w="21600" h="21600">
                    <a:moveTo>
                      <a:pt x="925" y="0"/>
                    </a:moveTo>
                    <a:lnTo>
                      <a:pt x="21600" y="21361"/>
                    </a:lnTo>
                    <a:lnTo>
                      <a:pt x="20675" y="21600"/>
                    </a:lnTo>
                    <a:lnTo>
                      <a:pt x="0" y="239"/>
                    </a:lnTo>
                    <a:close/>
                    <a:moveTo>
                      <a:pt x="925"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5" name="AutoShape 122"/>
              <p:cNvSpPr/>
              <p:nvPr/>
            </p:nvSpPr>
            <p:spPr bwMode="auto">
              <a:xfrm>
                <a:off x="8188780" y="3030684"/>
                <a:ext cx="673006" cy="77143"/>
              </a:xfrm>
              <a:custGeom>
                <a:avLst/>
                <a:gdLst/>
                <a:ahLst/>
                <a:cxnLst/>
                <a:rect l="0" t="0" r="r" b="b"/>
                <a:pathLst>
                  <a:path w="21578" h="21510">
                    <a:moveTo>
                      <a:pt x="227" y="21510"/>
                    </a:moveTo>
                    <a:cubicBezTo>
                      <a:pt x="111" y="21510"/>
                      <a:pt x="13" y="20753"/>
                      <a:pt x="1" y="19744"/>
                    </a:cubicBezTo>
                    <a:cubicBezTo>
                      <a:pt x="-11" y="18668"/>
                      <a:pt x="81" y="17712"/>
                      <a:pt x="205" y="17609"/>
                    </a:cubicBezTo>
                    <a:lnTo>
                      <a:pt x="21329" y="8"/>
                    </a:lnTo>
                    <a:cubicBezTo>
                      <a:pt x="21456" y="-90"/>
                      <a:pt x="21565" y="690"/>
                      <a:pt x="21577" y="1764"/>
                    </a:cubicBezTo>
                    <a:cubicBezTo>
                      <a:pt x="21589" y="2840"/>
                      <a:pt x="21497" y="3796"/>
                      <a:pt x="21373" y="3899"/>
                    </a:cubicBezTo>
                    <a:lnTo>
                      <a:pt x="249" y="21500"/>
                    </a:lnTo>
                    <a:cubicBezTo>
                      <a:pt x="242" y="21506"/>
                      <a:pt x="234" y="21510"/>
                      <a:pt x="227" y="21510"/>
                    </a:cubicBezTo>
                    <a:close/>
                    <a:moveTo>
                      <a:pt x="227" y="2151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6" name="AutoShape 123"/>
              <p:cNvSpPr/>
              <p:nvPr/>
            </p:nvSpPr>
            <p:spPr bwMode="auto">
              <a:xfrm>
                <a:off x="8798830" y="3108713"/>
                <a:ext cx="99310" cy="240296"/>
              </a:xfrm>
              <a:custGeom>
                <a:avLst/>
                <a:gdLst/>
                <a:ahLst/>
                <a:cxnLst/>
                <a:rect l="0" t="0" r="r" b="b"/>
                <a:pathLst>
                  <a:path w="21208" h="21519">
                    <a:moveTo>
                      <a:pt x="1516" y="21519"/>
                    </a:moveTo>
                    <a:cubicBezTo>
                      <a:pt x="1339" y="21519"/>
                      <a:pt x="1160" y="21506"/>
                      <a:pt x="983" y="21478"/>
                    </a:cubicBezTo>
                    <a:cubicBezTo>
                      <a:pt x="199" y="21356"/>
                      <a:pt x="-196" y="20991"/>
                      <a:pt x="96" y="20663"/>
                    </a:cubicBezTo>
                    <a:lnTo>
                      <a:pt x="18274" y="410"/>
                    </a:lnTo>
                    <a:cubicBezTo>
                      <a:pt x="18568" y="82"/>
                      <a:pt x="19442" y="-81"/>
                      <a:pt x="20225" y="40"/>
                    </a:cubicBezTo>
                    <a:cubicBezTo>
                      <a:pt x="21009" y="163"/>
                      <a:pt x="21404" y="528"/>
                      <a:pt x="21112" y="855"/>
                    </a:cubicBezTo>
                    <a:lnTo>
                      <a:pt x="2934" y="21108"/>
                    </a:lnTo>
                    <a:cubicBezTo>
                      <a:pt x="2706" y="21363"/>
                      <a:pt x="2128" y="21519"/>
                      <a:pt x="1516" y="21519"/>
                    </a:cubicBezTo>
                    <a:close/>
                    <a:moveTo>
                      <a:pt x="1516" y="2151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7" name="AutoShape 124"/>
              <p:cNvSpPr/>
              <p:nvPr/>
            </p:nvSpPr>
            <p:spPr bwMode="auto">
              <a:xfrm>
                <a:off x="8664051" y="1611963"/>
                <a:ext cx="170247" cy="106404"/>
              </a:xfrm>
              <a:custGeom>
                <a:avLst/>
                <a:gdLst/>
                <a:ahLst/>
                <a:cxnLst/>
                <a:rect l="0" t="0" r="r" b="b"/>
                <a:pathLst>
                  <a:path w="21349" h="21399">
                    <a:moveTo>
                      <a:pt x="890" y="21399"/>
                    </a:moveTo>
                    <a:cubicBezTo>
                      <a:pt x="586" y="21399"/>
                      <a:pt x="289" y="21149"/>
                      <a:pt x="123" y="20699"/>
                    </a:cubicBezTo>
                    <a:cubicBezTo>
                      <a:pt x="-126" y="20019"/>
                      <a:pt x="14" y="19145"/>
                      <a:pt x="437" y="18744"/>
                    </a:cubicBezTo>
                    <a:lnTo>
                      <a:pt x="20006" y="198"/>
                    </a:lnTo>
                    <a:cubicBezTo>
                      <a:pt x="20431" y="-201"/>
                      <a:pt x="20974" y="22"/>
                      <a:pt x="21225" y="701"/>
                    </a:cubicBezTo>
                    <a:cubicBezTo>
                      <a:pt x="21474" y="1380"/>
                      <a:pt x="21334" y="2254"/>
                      <a:pt x="20912" y="2655"/>
                    </a:cubicBezTo>
                    <a:lnTo>
                      <a:pt x="1343" y="21201"/>
                    </a:lnTo>
                    <a:cubicBezTo>
                      <a:pt x="1199" y="21335"/>
                      <a:pt x="1044" y="21399"/>
                      <a:pt x="890" y="21399"/>
                    </a:cubicBezTo>
                    <a:close/>
                    <a:moveTo>
                      <a:pt x="890" y="213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8" name="AutoShape 127"/>
              <p:cNvSpPr/>
              <p:nvPr/>
            </p:nvSpPr>
            <p:spPr bwMode="auto">
              <a:xfrm>
                <a:off x="3882962" y="3229305"/>
                <a:ext cx="148079" cy="226995"/>
              </a:xfrm>
              <a:custGeom>
                <a:avLst/>
                <a:gdLst/>
                <a:ahLst/>
                <a:cxnLst/>
                <a:rect l="0" t="0" r="r" b="b"/>
                <a:pathLst>
                  <a:path w="21316" h="21506">
                    <a:moveTo>
                      <a:pt x="1014" y="21506"/>
                    </a:moveTo>
                    <a:cubicBezTo>
                      <a:pt x="828" y="21506"/>
                      <a:pt x="641" y="21472"/>
                      <a:pt x="472" y="21402"/>
                    </a:cubicBezTo>
                    <a:cubicBezTo>
                      <a:pt x="-1" y="21204"/>
                      <a:pt x="-142" y="20788"/>
                      <a:pt x="157" y="20474"/>
                    </a:cubicBezTo>
                    <a:lnTo>
                      <a:pt x="19443" y="313"/>
                    </a:lnTo>
                    <a:cubicBezTo>
                      <a:pt x="19743" y="-1"/>
                      <a:pt x="20371" y="-94"/>
                      <a:pt x="20844" y="104"/>
                    </a:cubicBezTo>
                    <a:cubicBezTo>
                      <a:pt x="21317" y="303"/>
                      <a:pt x="21458" y="718"/>
                      <a:pt x="21159" y="1032"/>
                    </a:cubicBezTo>
                    <a:lnTo>
                      <a:pt x="1873" y="21193"/>
                    </a:lnTo>
                    <a:cubicBezTo>
                      <a:pt x="1679" y="21396"/>
                      <a:pt x="1350" y="21506"/>
                      <a:pt x="1014" y="21506"/>
                    </a:cubicBezTo>
                    <a:close/>
                    <a:moveTo>
                      <a:pt x="1014" y="2150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09" name="AutoShape 128"/>
              <p:cNvSpPr/>
              <p:nvPr/>
            </p:nvSpPr>
            <p:spPr bwMode="auto">
              <a:xfrm>
                <a:off x="5840797" y="3342802"/>
                <a:ext cx="262463" cy="461084"/>
              </a:xfrm>
              <a:custGeom>
                <a:avLst/>
                <a:gdLst/>
                <a:ahLst/>
                <a:cxnLst/>
                <a:rect l="0" t="0" r="r" b="b"/>
                <a:pathLst>
                  <a:path w="21435" h="21553">
                    <a:moveTo>
                      <a:pt x="579" y="21553"/>
                    </a:moveTo>
                    <a:cubicBezTo>
                      <a:pt x="484" y="21553"/>
                      <a:pt x="387" y="21540"/>
                      <a:pt x="298" y="21511"/>
                    </a:cubicBezTo>
                    <a:cubicBezTo>
                      <a:pt x="18" y="21422"/>
                      <a:pt x="-83" y="21220"/>
                      <a:pt x="73" y="21061"/>
                    </a:cubicBezTo>
                    <a:lnTo>
                      <a:pt x="20349" y="172"/>
                    </a:lnTo>
                    <a:cubicBezTo>
                      <a:pt x="20504" y="11"/>
                      <a:pt x="20856" y="-47"/>
                      <a:pt x="21136" y="43"/>
                    </a:cubicBezTo>
                    <a:cubicBezTo>
                      <a:pt x="21416" y="131"/>
                      <a:pt x="21517" y="333"/>
                      <a:pt x="21361" y="493"/>
                    </a:cubicBezTo>
                    <a:lnTo>
                      <a:pt x="1085" y="21382"/>
                    </a:lnTo>
                    <a:cubicBezTo>
                      <a:pt x="979" y="21492"/>
                      <a:pt x="782" y="21553"/>
                      <a:pt x="579" y="21553"/>
                    </a:cubicBezTo>
                    <a:close/>
                    <a:moveTo>
                      <a:pt x="579" y="21553"/>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0" name="AutoShape 129"/>
              <p:cNvSpPr/>
              <p:nvPr/>
            </p:nvSpPr>
            <p:spPr bwMode="auto">
              <a:xfrm>
                <a:off x="6195477" y="3300241"/>
                <a:ext cx="669459" cy="223449"/>
              </a:xfrm>
              <a:custGeom>
                <a:avLst/>
                <a:gdLst/>
                <a:ahLst/>
                <a:cxnLst/>
                <a:rect l="0" t="0" r="r" b="b"/>
                <a:pathLst>
                  <a:path w="21545" h="21518">
                    <a:moveTo>
                      <a:pt x="21318" y="21518"/>
                    </a:moveTo>
                    <a:cubicBezTo>
                      <a:pt x="21295" y="21518"/>
                      <a:pt x="21272" y="21508"/>
                      <a:pt x="21249" y="21486"/>
                    </a:cubicBezTo>
                    <a:lnTo>
                      <a:pt x="159" y="1335"/>
                    </a:lnTo>
                    <a:cubicBezTo>
                      <a:pt x="39" y="1220"/>
                      <a:pt x="-27" y="836"/>
                      <a:pt x="11" y="476"/>
                    </a:cubicBezTo>
                    <a:cubicBezTo>
                      <a:pt x="49" y="117"/>
                      <a:pt x="177" y="-82"/>
                      <a:pt x="298" y="33"/>
                    </a:cubicBezTo>
                    <a:lnTo>
                      <a:pt x="21387" y="20184"/>
                    </a:lnTo>
                    <a:cubicBezTo>
                      <a:pt x="21507" y="20299"/>
                      <a:pt x="21573" y="20683"/>
                      <a:pt x="21535" y="21043"/>
                    </a:cubicBezTo>
                    <a:cubicBezTo>
                      <a:pt x="21504" y="21333"/>
                      <a:pt x="21415" y="21518"/>
                      <a:pt x="21318" y="21518"/>
                    </a:cubicBezTo>
                    <a:close/>
                    <a:moveTo>
                      <a:pt x="21318" y="2151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1" name="AutoShape 130"/>
              <p:cNvSpPr/>
              <p:nvPr/>
            </p:nvSpPr>
            <p:spPr bwMode="auto">
              <a:xfrm>
                <a:off x="5776954" y="2746939"/>
                <a:ext cx="312119" cy="468178"/>
              </a:xfrm>
              <a:custGeom>
                <a:avLst/>
                <a:gdLst/>
                <a:ahLst/>
                <a:cxnLst/>
                <a:rect l="0" t="0" r="r" b="b"/>
                <a:pathLst>
                  <a:path w="21464" h="21554">
                    <a:moveTo>
                      <a:pt x="20977" y="21554"/>
                    </a:moveTo>
                    <a:cubicBezTo>
                      <a:pt x="20818" y="21554"/>
                      <a:pt x="20662" y="21502"/>
                      <a:pt x="20569" y="21407"/>
                    </a:cubicBezTo>
                    <a:lnTo>
                      <a:pt x="80" y="506"/>
                    </a:lnTo>
                    <a:cubicBezTo>
                      <a:pt x="-68" y="355"/>
                      <a:pt x="-5" y="153"/>
                      <a:pt x="220" y="54"/>
                    </a:cubicBezTo>
                    <a:cubicBezTo>
                      <a:pt x="446" y="-46"/>
                      <a:pt x="748" y="-3"/>
                      <a:pt x="895" y="147"/>
                    </a:cubicBezTo>
                    <a:lnTo>
                      <a:pt x="21384" y="21048"/>
                    </a:lnTo>
                    <a:cubicBezTo>
                      <a:pt x="21532" y="21199"/>
                      <a:pt x="21469" y="21401"/>
                      <a:pt x="21244" y="21500"/>
                    </a:cubicBezTo>
                    <a:cubicBezTo>
                      <a:pt x="21161" y="21537"/>
                      <a:pt x="21069" y="21554"/>
                      <a:pt x="20977" y="21554"/>
                    </a:cubicBezTo>
                    <a:close/>
                    <a:moveTo>
                      <a:pt x="20977" y="2155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2" name="AutoShape 131"/>
              <p:cNvSpPr/>
              <p:nvPr/>
            </p:nvSpPr>
            <p:spPr bwMode="auto">
              <a:xfrm>
                <a:off x="6699123" y="4137285"/>
                <a:ext cx="737735" cy="404336"/>
              </a:xfrm>
              <a:custGeom>
                <a:avLst/>
                <a:gdLst/>
                <a:ahLst/>
                <a:cxnLst/>
                <a:rect l="0" t="0" r="r" b="b"/>
                <a:pathLst>
                  <a:path w="21541" h="21546">
                    <a:moveTo>
                      <a:pt x="21333" y="21546"/>
                    </a:moveTo>
                    <a:cubicBezTo>
                      <a:pt x="21300" y="21546"/>
                      <a:pt x="21267" y="21532"/>
                      <a:pt x="21235" y="21501"/>
                    </a:cubicBezTo>
                    <a:lnTo>
                      <a:pt x="108" y="711"/>
                    </a:lnTo>
                    <a:cubicBezTo>
                      <a:pt x="8" y="612"/>
                      <a:pt x="-30" y="383"/>
                      <a:pt x="24" y="199"/>
                    </a:cubicBezTo>
                    <a:cubicBezTo>
                      <a:pt x="79" y="16"/>
                      <a:pt x="204" y="-54"/>
                      <a:pt x="305" y="46"/>
                    </a:cubicBezTo>
                    <a:lnTo>
                      <a:pt x="21432" y="20836"/>
                    </a:lnTo>
                    <a:cubicBezTo>
                      <a:pt x="21532" y="20935"/>
                      <a:pt x="21570" y="21164"/>
                      <a:pt x="21516" y="21348"/>
                    </a:cubicBezTo>
                    <a:cubicBezTo>
                      <a:pt x="21478" y="21474"/>
                      <a:pt x="21407" y="21546"/>
                      <a:pt x="21333" y="21546"/>
                    </a:cubicBezTo>
                    <a:close/>
                    <a:moveTo>
                      <a:pt x="21333" y="2154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3" name="AutoShape 132"/>
              <p:cNvSpPr/>
              <p:nvPr/>
            </p:nvSpPr>
            <p:spPr bwMode="auto">
              <a:xfrm>
                <a:off x="5869172" y="1129598"/>
                <a:ext cx="269557" cy="390148"/>
              </a:xfrm>
              <a:custGeom>
                <a:avLst/>
                <a:gdLst/>
                <a:ahLst/>
                <a:cxnLst/>
                <a:rect l="0" t="0" r="r" b="b"/>
                <a:pathLst>
                  <a:path w="21445" h="21546">
                    <a:moveTo>
                      <a:pt x="564" y="21546"/>
                    </a:moveTo>
                    <a:cubicBezTo>
                      <a:pt x="455" y="21546"/>
                      <a:pt x="344" y="21524"/>
                      <a:pt x="247" y="21478"/>
                    </a:cubicBezTo>
                    <a:cubicBezTo>
                      <a:pt x="-11" y="21357"/>
                      <a:pt x="-78" y="21113"/>
                      <a:pt x="98" y="20934"/>
                    </a:cubicBezTo>
                    <a:lnTo>
                      <a:pt x="20413" y="172"/>
                    </a:lnTo>
                    <a:cubicBezTo>
                      <a:pt x="20589" y="-7"/>
                      <a:pt x="20939" y="-54"/>
                      <a:pt x="21197" y="68"/>
                    </a:cubicBezTo>
                    <a:cubicBezTo>
                      <a:pt x="21455" y="189"/>
                      <a:pt x="21522" y="433"/>
                      <a:pt x="21346" y="612"/>
                    </a:cubicBezTo>
                    <a:lnTo>
                      <a:pt x="1031" y="21374"/>
                    </a:lnTo>
                    <a:cubicBezTo>
                      <a:pt x="922" y="21486"/>
                      <a:pt x="744" y="21546"/>
                      <a:pt x="564" y="21546"/>
                    </a:cubicBezTo>
                    <a:close/>
                    <a:moveTo>
                      <a:pt x="564" y="21546"/>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4" name="AutoShape 133"/>
              <p:cNvSpPr/>
              <p:nvPr/>
            </p:nvSpPr>
            <p:spPr bwMode="auto">
              <a:xfrm>
                <a:off x="4442471" y="4094724"/>
                <a:ext cx="986898" cy="453991"/>
              </a:xfrm>
              <a:custGeom>
                <a:avLst/>
                <a:gdLst/>
                <a:ahLst/>
                <a:cxnLst/>
                <a:rect l="0" t="0" r="r" b="b"/>
                <a:pathLst>
                  <a:path w="21557" h="21553">
                    <a:moveTo>
                      <a:pt x="155" y="21553"/>
                    </a:moveTo>
                    <a:cubicBezTo>
                      <a:pt x="96" y="21553"/>
                      <a:pt x="39" y="21479"/>
                      <a:pt x="13" y="21355"/>
                    </a:cubicBezTo>
                    <a:cubicBezTo>
                      <a:pt x="-22" y="21186"/>
                      <a:pt x="13" y="20986"/>
                      <a:pt x="91" y="20909"/>
                    </a:cubicBezTo>
                    <a:lnTo>
                      <a:pt x="21337" y="30"/>
                    </a:lnTo>
                    <a:cubicBezTo>
                      <a:pt x="21416" y="-47"/>
                      <a:pt x="21507" y="28"/>
                      <a:pt x="21543" y="198"/>
                    </a:cubicBezTo>
                    <a:cubicBezTo>
                      <a:pt x="21578" y="367"/>
                      <a:pt x="21543" y="567"/>
                      <a:pt x="21465" y="643"/>
                    </a:cubicBezTo>
                    <a:lnTo>
                      <a:pt x="219" y="21523"/>
                    </a:lnTo>
                    <a:cubicBezTo>
                      <a:pt x="198" y="21544"/>
                      <a:pt x="176" y="21553"/>
                      <a:pt x="155" y="21553"/>
                    </a:cubicBezTo>
                    <a:close/>
                    <a:moveTo>
                      <a:pt x="155" y="21553"/>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5" name="AutoShape 134"/>
              <p:cNvSpPr/>
              <p:nvPr/>
            </p:nvSpPr>
            <p:spPr bwMode="auto">
              <a:xfrm>
                <a:off x="6330256" y="1101223"/>
                <a:ext cx="1106603" cy="617143"/>
              </a:xfrm>
              <a:custGeom>
                <a:avLst/>
                <a:gdLst/>
                <a:ahLst/>
                <a:cxnLst/>
                <a:rect l="0" t="0" r="r" b="b"/>
                <a:pathLst>
                  <a:path w="21561" h="21565">
                    <a:moveTo>
                      <a:pt x="21422" y="21565"/>
                    </a:moveTo>
                    <a:cubicBezTo>
                      <a:pt x="21399" y="21565"/>
                      <a:pt x="21376" y="21555"/>
                      <a:pt x="21355" y="21534"/>
                    </a:cubicBezTo>
                    <a:lnTo>
                      <a:pt x="71" y="465"/>
                    </a:lnTo>
                    <a:cubicBezTo>
                      <a:pt x="4" y="399"/>
                      <a:pt x="-20" y="248"/>
                      <a:pt x="17" y="128"/>
                    </a:cubicBezTo>
                    <a:cubicBezTo>
                      <a:pt x="54" y="9"/>
                      <a:pt x="138" y="-35"/>
                      <a:pt x="205" y="31"/>
                    </a:cubicBezTo>
                    <a:lnTo>
                      <a:pt x="21489" y="21100"/>
                    </a:lnTo>
                    <a:cubicBezTo>
                      <a:pt x="21556" y="21166"/>
                      <a:pt x="21580" y="21317"/>
                      <a:pt x="21543" y="21437"/>
                    </a:cubicBezTo>
                    <a:cubicBezTo>
                      <a:pt x="21518" y="21519"/>
                      <a:pt x="21471" y="21565"/>
                      <a:pt x="21422" y="21565"/>
                    </a:cubicBezTo>
                    <a:close/>
                    <a:moveTo>
                      <a:pt x="21422" y="2156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6" name="AutoShape 135"/>
              <p:cNvSpPr/>
              <p:nvPr/>
            </p:nvSpPr>
            <p:spPr bwMode="auto">
              <a:xfrm>
                <a:off x="6883557" y="2505757"/>
                <a:ext cx="1099509" cy="560395"/>
              </a:xfrm>
              <a:custGeom>
                <a:avLst/>
                <a:gdLst/>
                <a:ahLst/>
                <a:cxnLst/>
                <a:rect l="0" t="0" r="r" b="b"/>
                <a:pathLst>
                  <a:path w="21561" h="21561">
                    <a:moveTo>
                      <a:pt x="21421" y="21561"/>
                    </a:moveTo>
                    <a:cubicBezTo>
                      <a:pt x="21400" y="21561"/>
                      <a:pt x="21379" y="21552"/>
                      <a:pt x="21359" y="21532"/>
                    </a:cubicBezTo>
                    <a:lnTo>
                      <a:pt x="76" y="517"/>
                    </a:lnTo>
                    <a:cubicBezTo>
                      <a:pt x="8" y="449"/>
                      <a:pt x="-20" y="285"/>
                      <a:pt x="14" y="150"/>
                    </a:cubicBezTo>
                    <a:cubicBezTo>
                      <a:pt x="49" y="15"/>
                      <a:pt x="133" y="-39"/>
                      <a:pt x="201" y="29"/>
                    </a:cubicBezTo>
                    <a:lnTo>
                      <a:pt x="21484" y="21045"/>
                    </a:lnTo>
                    <a:cubicBezTo>
                      <a:pt x="21552" y="21113"/>
                      <a:pt x="21580" y="21277"/>
                      <a:pt x="21546" y="21411"/>
                    </a:cubicBezTo>
                    <a:cubicBezTo>
                      <a:pt x="21521" y="21506"/>
                      <a:pt x="21472" y="21561"/>
                      <a:pt x="21421" y="21561"/>
                    </a:cubicBezTo>
                    <a:close/>
                    <a:moveTo>
                      <a:pt x="21421" y="2156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7" name="AutoShape 136"/>
              <p:cNvSpPr/>
              <p:nvPr/>
            </p:nvSpPr>
            <p:spPr bwMode="auto">
              <a:xfrm>
                <a:off x="7592918" y="3612359"/>
                <a:ext cx="500986" cy="188868"/>
              </a:xfrm>
              <a:custGeom>
                <a:avLst/>
                <a:gdLst/>
                <a:ahLst/>
                <a:cxnLst/>
                <a:rect l="0" t="0" r="r" b="b"/>
                <a:pathLst>
                  <a:path w="21520" h="21494">
                    <a:moveTo>
                      <a:pt x="21208" y="21494"/>
                    </a:moveTo>
                    <a:cubicBezTo>
                      <a:pt x="21173" y="21494"/>
                      <a:pt x="21138" y="21479"/>
                      <a:pt x="21103" y="21446"/>
                    </a:cubicBezTo>
                    <a:lnTo>
                      <a:pt x="207" y="1604"/>
                    </a:lnTo>
                    <a:cubicBezTo>
                      <a:pt x="45" y="1450"/>
                      <a:pt x="-40" y="978"/>
                      <a:pt x="18" y="548"/>
                    </a:cubicBezTo>
                    <a:cubicBezTo>
                      <a:pt x="76" y="117"/>
                      <a:pt x="255" y="-106"/>
                      <a:pt x="417" y="49"/>
                    </a:cubicBezTo>
                    <a:lnTo>
                      <a:pt x="21314" y="19890"/>
                    </a:lnTo>
                    <a:cubicBezTo>
                      <a:pt x="21476" y="20044"/>
                      <a:pt x="21560" y="20517"/>
                      <a:pt x="21502" y="20947"/>
                    </a:cubicBezTo>
                    <a:cubicBezTo>
                      <a:pt x="21456" y="21284"/>
                      <a:pt x="21336" y="21494"/>
                      <a:pt x="21208" y="21494"/>
                    </a:cubicBezTo>
                    <a:close/>
                    <a:moveTo>
                      <a:pt x="21208" y="2149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8" name="AutoShape 137"/>
              <p:cNvSpPr/>
              <p:nvPr/>
            </p:nvSpPr>
            <p:spPr bwMode="auto">
              <a:xfrm>
                <a:off x="4080696" y="3250586"/>
                <a:ext cx="268670" cy="1240495"/>
              </a:xfrm>
              <a:custGeom>
                <a:avLst/>
                <a:gdLst/>
                <a:ahLst/>
                <a:cxnLst/>
                <a:rect l="0" t="0" r="r" b="b"/>
                <a:pathLst>
                  <a:path w="21498" h="21589">
                    <a:moveTo>
                      <a:pt x="20938" y="21589"/>
                    </a:moveTo>
                    <a:cubicBezTo>
                      <a:pt x="20679" y="21589"/>
                      <a:pt x="20446" y="21549"/>
                      <a:pt x="20391" y="21492"/>
                    </a:cubicBezTo>
                    <a:lnTo>
                      <a:pt x="12" y="147"/>
                    </a:lnTo>
                    <a:cubicBezTo>
                      <a:pt x="-51" y="81"/>
                      <a:pt x="143" y="16"/>
                      <a:pt x="445" y="3"/>
                    </a:cubicBezTo>
                    <a:cubicBezTo>
                      <a:pt x="748" y="-11"/>
                      <a:pt x="1043" y="31"/>
                      <a:pt x="1107" y="97"/>
                    </a:cubicBezTo>
                    <a:lnTo>
                      <a:pt x="21486" y="21442"/>
                    </a:lnTo>
                    <a:cubicBezTo>
                      <a:pt x="21549" y="21508"/>
                      <a:pt x="21355" y="21573"/>
                      <a:pt x="21053" y="21586"/>
                    </a:cubicBezTo>
                    <a:cubicBezTo>
                      <a:pt x="21014" y="21588"/>
                      <a:pt x="20976" y="21589"/>
                      <a:pt x="20938" y="21589"/>
                    </a:cubicBezTo>
                    <a:close/>
                    <a:moveTo>
                      <a:pt x="20938" y="2158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19" name="AutoShape 138"/>
              <p:cNvSpPr/>
              <p:nvPr/>
            </p:nvSpPr>
            <p:spPr bwMode="auto">
              <a:xfrm>
                <a:off x="8280996" y="4633838"/>
                <a:ext cx="141872" cy="319211"/>
              </a:xfrm>
              <a:custGeom>
                <a:avLst/>
                <a:gdLst/>
                <a:ahLst/>
                <a:cxnLst/>
                <a:rect l="0" t="0" r="r" b="b"/>
                <a:pathLst>
                  <a:path w="21312" h="21535">
                    <a:moveTo>
                      <a:pt x="1066" y="21535"/>
                    </a:moveTo>
                    <a:cubicBezTo>
                      <a:pt x="929" y="21535"/>
                      <a:pt x="789" y="21524"/>
                      <a:pt x="655" y="21498"/>
                    </a:cubicBezTo>
                    <a:cubicBezTo>
                      <a:pt x="112" y="21396"/>
                      <a:pt x="-144" y="21115"/>
                      <a:pt x="83" y="20872"/>
                    </a:cubicBezTo>
                    <a:lnTo>
                      <a:pt x="19262" y="294"/>
                    </a:lnTo>
                    <a:cubicBezTo>
                      <a:pt x="19490" y="49"/>
                      <a:pt x="20116" y="-65"/>
                      <a:pt x="20657" y="37"/>
                    </a:cubicBezTo>
                    <a:cubicBezTo>
                      <a:pt x="21200" y="139"/>
                      <a:pt x="21456" y="420"/>
                      <a:pt x="21229" y="663"/>
                    </a:cubicBezTo>
                    <a:lnTo>
                      <a:pt x="2050" y="21241"/>
                    </a:lnTo>
                    <a:cubicBezTo>
                      <a:pt x="1878" y="21424"/>
                      <a:pt x="1483" y="21535"/>
                      <a:pt x="1066" y="21535"/>
                    </a:cubicBezTo>
                    <a:close/>
                    <a:moveTo>
                      <a:pt x="1066" y="2153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0" name="AutoShape 139"/>
              <p:cNvSpPr/>
              <p:nvPr/>
            </p:nvSpPr>
            <p:spPr bwMode="auto">
              <a:xfrm>
                <a:off x="8195872" y="3874823"/>
                <a:ext cx="219902" cy="532021"/>
              </a:xfrm>
              <a:custGeom>
                <a:avLst/>
                <a:gdLst/>
                <a:ahLst/>
                <a:cxnLst/>
                <a:rect l="0" t="0" r="r" b="b"/>
                <a:pathLst>
                  <a:path w="21417" h="21562">
                    <a:moveTo>
                      <a:pt x="20725" y="21562"/>
                    </a:moveTo>
                    <a:cubicBezTo>
                      <a:pt x="20450" y="21562"/>
                      <a:pt x="20191" y="21494"/>
                      <a:pt x="20083" y="21381"/>
                    </a:cubicBezTo>
                    <a:lnTo>
                      <a:pt x="48" y="394"/>
                    </a:lnTo>
                    <a:cubicBezTo>
                      <a:pt x="-92" y="246"/>
                      <a:pt x="81" y="79"/>
                      <a:pt x="436" y="20"/>
                    </a:cubicBezTo>
                    <a:cubicBezTo>
                      <a:pt x="790" y="-38"/>
                      <a:pt x="1192" y="34"/>
                      <a:pt x="1333" y="182"/>
                    </a:cubicBezTo>
                    <a:lnTo>
                      <a:pt x="21368" y="21168"/>
                    </a:lnTo>
                    <a:cubicBezTo>
                      <a:pt x="21508" y="21316"/>
                      <a:pt x="21335" y="21483"/>
                      <a:pt x="20980" y="21542"/>
                    </a:cubicBezTo>
                    <a:cubicBezTo>
                      <a:pt x="20897" y="21555"/>
                      <a:pt x="20810" y="21562"/>
                      <a:pt x="20725" y="21562"/>
                    </a:cubicBezTo>
                    <a:close/>
                    <a:moveTo>
                      <a:pt x="20725" y="2156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1" name="AutoShape 140"/>
              <p:cNvSpPr/>
              <p:nvPr/>
            </p:nvSpPr>
            <p:spPr bwMode="auto">
              <a:xfrm>
                <a:off x="7968878" y="2456102"/>
                <a:ext cx="92217" cy="567489"/>
              </a:xfrm>
              <a:custGeom>
                <a:avLst/>
                <a:gdLst/>
                <a:ahLst/>
                <a:cxnLst/>
                <a:rect l="0" t="0" r="r" b="b"/>
                <a:pathLst>
                  <a:path w="21379" h="21581">
                    <a:moveTo>
                      <a:pt x="19732" y="21581"/>
                    </a:moveTo>
                    <a:cubicBezTo>
                      <a:pt x="18926" y="21581"/>
                      <a:pt x="18221" y="21484"/>
                      <a:pt x="18106" y="21349"/>
                    </a:cubicBezTo>
                    <a:lnTo>
                      <a:pt x="17" y="307"/>
                    </a:lnTo>
                    <a:cubicBezTo>
                      <a:pt x="-110" y="160"/>
                      <a:pt x="517" y="23"/>
                      <a:pt x="1416" y="3"/>
                    </a:cubicBezTo>
                    <a:cubicBezTo>
                      <a:pt x="2321" y="-19"/>
                      <a:pt x="3148" y="85"/>
                      <a:pt x="3274" y="232"/>
                    </a:cubicBezTo>
                    <a:lnTo>
                      <a:pt x="21363" y="21274"/>
                    </a:lnTo>
                    <a:cubicBezTo>
                      <a:pt x="21490" y="21421"/>
                      <a:pt x="20863" y="21558"/>
                      <a:pt x="19964" y="21579"/>
                    </a:cubicBezTo>
                    <a:cubicBezTo>
                      <a:pt x="19887" y="21580"/>
                      <a:pt x="19808" y="21581"/>
                      <a:pt x="19732" y="21581"/>
                    </a:cubicBezTo>
                    <a:close/>
                    <a:moveTo>
                      <a:pt x="19732" y="2158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2" name="AutoShape 141"/>
              <p:cNvSpPr/>
              <p:nvPr/>
            </p:nvSpPr>
            <p:spPr bwMode="auto">
              <a:xfrm>
                <a:off x="7997252" y="1838959"/>
                <a:ext cx="474385" cy="617143"/>
              </a:xfrm>
              <a:custGeom>
                <a:avLst/>
                <a:gdLst/>
                <a:ahLst/>
                <a:cxnLst/>
                <a:rect l="0" t="0" r="r" b="b"/>
                <a:pathLst>
                  <a:path w="21516" h="21568">
                    <a:moveTo>
                      <a:pt x="321" y="21568"/>
                    </a:moveTo>
                    <a:cubicBezTo>
                      <a:pt x="252" y="21568"/>
                      <a:pt x="184" y="21551"/>
                      <a:pt x="126" y="21517"/>
                    </a:cubicBezTo>
                    <a:cubicBezTo>
                      <a:pt x="-15" y="21434"/>
                      <a:pt x="-42" y="21278"/>
                      <a:pt x="66" y="21169"/>
                    </a:cubicBezTo>
                    <a:lnTo>
                      <a:pt x="20940" y="98"/>
                    </a:lnTo>
                    <a:cubicBezTo>
                      <a:pt x="21048" y="-11"/>
                      <a:pt x="21249" y="-32"/>
                      <a:pt x="21390" y="51"/>
                    </a:cubicBezTo>
                    <a:cubicBezTo>
                      <a:pt x="21531" y="134"/>
                      <a:pt x="21558" y="290"/>
                      <a:pt x="21450" y="399"/>
                    </a:cubicBezTo>
                    <a:lnTo>
                      <a:pt x="576" y="21471"/>
                    </a:lnTo>
                    <a:cubicBezTo>
                      <a:pt x="513" y="21535"/>
                      <a:pt x="417" y="21568"/>
                      <a:pt x="321" y="21568"/>
                    </a:cubicBezTo>
                    <a:close/>
                    <a:moveTo>
                      <a:pt x="321" y="2156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3" name="AutoShape 142"/>
              <p:cNvSpPr/>
              <p:nvPr/>
            </p:nvSpPr>
            <p:spPr bwMode="auto">
              <a:xfrm>
                <a:off x="8578928" y="1874427"/>
                <a:ext cx="112611" cy="425615"/>
              </a:xfrm>
              <a:custGeom>
                <a:avLst/>
                <a:gdLst/>
                <a:ahLst/>
                <a:cxnLst/>
                <a:rect l="0" t="0" r="r" b="b"/>
                <a:pathLst>
                  <a:path w="21329" h="21564">
                    <a:moveTo>
                      <a:pt x="19995" y="21564"/>
                    </a:moveTo>
                    <a:cubicBezTo>
                      <a:pt x="19394" y="21564"/>
                      <a:pt x="18848" y="21454"/>
                      <a:pt x="18701" y="21289"/>
                    </a:cubicBezTo>
                    <a:lnTo>
                      <a:pt x="37" y="444"/>
                    </a:lnTo>
                    <a:cubicBezTo>
                      <a:pt x="-136" y="251"/>
                      <a:pt x="304" y="57"/>
                      <a:pt x="1020" y="10"/>
                    </a:cubicBezTo>
                    <a:cubicBezTo>
                      <a:pt x="1728" y="-36"/>
                      <a:pt x="2454" y="82"/>
                      <a:pt x="2627" y="275"/>
                    </a:cubicBezTo>
                    <a:lnTo>
                      <a:pt x="21291" y="21120"/>
                    </a:lnTo>
                    <a:cubicBezTo>
                      <a:pt x="21464" y="21313"/>
                      <a:pt x="21024" y="21507"/>
                      <a:pt x="20308" y="21554"/>
                    </a:cubicBezTo>
                    <a:cubicBezTo>
                      <a:pt x="20204" y="21561"/>
                      <a:pt x="20099" y="21564"/>
                      <a:pt x="19995" y="21564"/>
                    </a:cubicBezTo>
                    <a:close/>
                    <a:moveTo>
                      <a:pt x="19995" y="21564"/>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4" name="AutoShape 143"/>
              <p:cNvSpPr/>
              <p:nvPr/>
            </p:nvSpPr>
            <p:spPr bwMode="auto">
              <a:xfrm>
                <a:off x="8344839" y="1072849"/>
                <a:ext cx="340493" cy="101971"/>
              </a:xfrm>
              <a:custGeom>
                <a:avLst/>
                <a:gdLst/>
                <a:ahLst/>
                <a:cxnLst/>
                <a:rect l="0" t="0" r="r" b="b"/>
                <a:pathLst>
                  <a:path w="21502" h="21440">
                    <a:moveTo>
                      <a:pt x="447" y="21440"/>
                    </a:moveTo>
                    <a:cubicBezTo>
                      <a:pt x="250" y="21440"/>
                      <a:pt x="70" y="21005"/>
                      <a:pt x="16" y="20346"/>
                    </a:cubicBezTo>
                    <a:cubicBezTo>
                      <a:pt x="-49" y="19557"/>
                      <a:pt x="92" y="18743"/>
                      <a:pt x="331" y="18529"/>
                    </a:cubicBezTo>
                    <a:lnTo>
                      <a:pt x="20937" y="52"/>
                    </a:lnTo>
                    <a:cubicBezTo>
                      <a:pt x="21176" y="-160"/>
                      <a:pt x="21422" y="303"/>
                      <a:pt x="21487" y="1094"/>
                    </a:cubicBezTo>
                    <a:cubicBezTo>
                      <a:pt x="21551" y="1883"/>
                      <a:pt x="21410" y="2697"/>
                      <a:pt x="21172" y="2910"/>
                    </a:cubicBezTo>
                    <a:lnTo>
                      <a:pt x="565" y="21388"/>
                    </a:lnTo>
                    <a:cubicBezTo>
                      <a:pt x="526" y="21422"/>
                      <a:pt x="486" y="21440"/>
                      <a:pt x="447" y="21440"/>
                    </a:cubicBezTo>
                    <a:close/>
                    <a:moveTo>
                      <a:pt x="447" y="2144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5" name="AutoShape 144"/>
              <p:cNvSpPr/>
              <p:nvPr/>
            </p:nvSpPr>
            <p:spPr bwMode="auto">
              <a:xfrm>
                <a:off x="8160405" y="710190"/>
                <a:ext cx="141872" cy="437143"/>
              </a:xfrm>
              <a:custGeom>
                <a:avLst/>
                <a:gdLst/>
                <a:ahLst/>
                <a:cxnLst/>
                <a:rect l="0" t="0" r="r" b="b"/>
                <a:pathLst>
                  <a:path w="21350" h="21559">
                    <a:moveTo>
                      <a:pt x="20283" y="21559"/>
                    </a:moveTo>
                    <a:cubicBezTo>
                      <a:pt x="19824" y="21559"/>
                      <a:pt x="19401" y="21461"/>
                      <a:pt x="19261" y="21310"/>
                    </a:cubicBezTo>
                    <a:lnTo>
                      <a:pt x="46" y="453"/>
                    </a:lnTo>
                    <a:cubicBezTo>
                      <a:pt x="-125" y="267"/>
                      <a:pt x="194" y="72"/>
                      <a:pt x="758" y="16"/>
                    </a:cubicBezTo>
                    <a:cubicBezTo>
                      <a:pt x="1324" y="-41"/>
                      <a:pt x="1918" y="65"/>
                      <a:pt x="2089" y="250"/>
                    </a:cubicBezTo>
                    <a:lnTo>
                      <a:pt x="21304" y="21106"/>
                    </a:lnTo>
                    <a:cubicBezTo>
                      <a:pt x="21475" y="21292"/>
                      <a:pt x="21156" y="21487"/>
                      <a:pt x="20592" y="21544"/>
                    </a:cubicBezTo>
                    <a:cubicBezTo>
                      <a:pt x="20489" y="21554"/>
                      <a:pt x="20385" y="21559"/>
                      <a:pt x="20283" y="21559"/>
                    </a:cubicBezTo>
                    <a:close/>
                    <a:moveTo>
                      <a:pt x="20283" y="2155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6" name="AutoShape 145"/>
              <p:cNvSpPr/>
              <p:nvPr/>
            </p:nvSpPr>
            <p:spPr bwMode="auto">
              <a:xfrm>
                <a:off x="7692227" y="179055"/>
                <a:ext cx="312119" cy="212808"/>
              </a:xfrm>
              <a:custGeom>
                <a:avLst/>
                <a:gdLst/>
                <a:ahLst/>
                <a:cxnLst/>
                <a:rect l="0" t="0" r="r" b="b"/>
                <a:pathLst>
                  <a:path w="21465" h="21500">
                    <a:moveTo>
                      <a:pt x="20976" y="21500"/>
                    </a:moveTo>
                    <a:cubicBezTo>
                      <a:pt x="20883" y="21500"/>
                      <a:pt x="20789" y="21461"/>
                      <a:pt x="20706" y="21380"/>
                    </a:cubicBezTo>
                    <a:lnTo>
                      <a:pt x="217" y="1313"/>
                    </a:lnTo>
                    <a:cubicBezTo>
                      <a:pt x="-8" y="1094"/>
                      <a:pt x="-68" y="649"/>
                      <a:pt x="82" y="319"/>
                    </a:cubicBezTo>
                    <a:cubicBezTo>
                      <a:pt x="231" y="-10"/>
                      <a:pt x="533" y="-100"/>
                      <a:pt x="758" y="121"/>
                    </a:cubicBezTo>
                    <a:lnTo>
                      <a:pt x="21247" y="20187"/>
                    </a:lnTo>
                    <a:cubicBezTo>
                      <a:pt x="21472" y="20406"/>
                      <a:pt x="21532" y="20851"/>
                      <a:pt x="21382" y="21181"/>
                    </a:cubicBezTo>
                    <a:cubicBezTo>
                      <a:pt x="21289" y="21388"/>
                      <a:pt x="21133" y="21500"/>
                      <a:pt x="20976" y="21500"/>
                    </a:cubicBezTo>
                    <a:close/>
                    <a:moveTo>
                      <a:pt x="20976" y="2150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7" name="AutoShape 158"/>
              <p:cNvSpPr/>
              <p:nvPr/>
            </p:nvSpPr>
            <p:spPr bwMode="auto">
              <a:xfrm>
                <a:off x="6677842" y="4640932"/>
                <a:ext cx="267784" cy="267784"/>
              </a:xfrm>
              <a:custGeom>
                <a:avLst/>
                <a:gdLst/>
                <a:ahLst/>
                <a:cxnLst/>
                <a:rect l="0" t="0" r="r" b="b"/>
                <a:pathLst>
                  <a:path w="21600" h="21600">
                    <a:moveTo>
                      <a:pt x="10799" y="21600"/>
                    </a:moveTo>
                    <a:cubicBezTo>
                      <a:pt x="4844" y="21600"/>
                      <a:pt x="0" y="16754"/>
                      <a:pt x="0" y="10800"/>
                    </a:cubicBezTo>
                    <a:cubicBezTo>
                      <a:pt x="0" y="4845"/>
                      <a:pt x="4845" y="0"/>
                      <a:pt x="10799" y="0"/>
                    </a:cubicBezTo>
                    <a:cubicBezTo>
                      <a:pt x="16755" y="0"/>
                      <a:pt x="21600" y="4845"/>
                      <a:pt x="21600" y="10800"/>
                    </a:cubicBezTo>
                    <a:cubicBezTo>
                      <a:pt x="21600" y="16754"/>
                      <a:pt x="16755" y="21600"/>
                      <a:pt x="10799" y="21600"/>
                    </a:cubicBezTo>
                    <a:close/>
                    <a:moveTo>
                      <a:pt x="10799" y="1271"/>
                    </a:moveTo>
                    <a:cubicBezTo>
                      <a:pt x="5546" y="1271"/>
                      <a:pt x="1271" y="5545"/>
                      <a:pt x="1271" y="10800"/>
                    </a:cubicBezTo>
                    <a:cubicBezTo>
                      <a:pt x="1271" y="16054"/>
                      <a:pt x="5546" y="20329"/>
                      <a:pt x="10799" y="20329"/>
                    </a:cubicBezTo>
                    <a:cubicBezTo>
                      <a:pt x="16054" y="20329"/>
                      <a:pt x="20328" y="16054"/>
                      <a:pt x="20328" y="10800"/>
                    </a:cubicBezTo>
                    <a:cubicBezTo>
                      <a:pt x="20328" y="5546"/>
                      <a:pt x="16054" y="1271"/>
                      <a:pt x="10799" y="1271"/>
                    </a:cubicBezTo>
                    <a:close/>
                    <a:moveTo>
                      <a:pt x="10799"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8" name="AutoShape 219"/>
              <p:cNvSpPr/>
              <p:nvPr/>
            </p:nvSpPr>
            <p:spPr bwMode="auto">
              <a:xfrm>
                <a:off x="4769662" y="4612557"/>
                <a:ext cx="407882" cy="407882"/>
              </a:xfrm>
              <a:custGeom>
                <a:avLst/>
                <a:gdLst/>
                <a:ahLst/>
                <a:cxnLst/>
                <a:rect l="0" t="0" r="r" b="b"/>
                <a:pathLst>
                  <a:path w="21600" h="21600">
                    <a:moveTo>
                      <a:pt x="10800" y="21600"/>
                    </a:moveTo>
                    <a:cubicBezTo>
                      <a:pt x="4845" y="21600"/>
                      <a:pt x="0" y="16754"/>
                      <a:pt x="0" y="10799"/>
                    </a:cubicBezTo>
                    <a:cubicBezTo>
                      <a:pt x="0" y="4845"/>
                      <a:pt x="4845" y="0"/>
                      <a:pt x="10800" y="0"/>
                    </a:cubicBezTo>
                    <a:cubicBezTo>
                      <a:pt x="16755" y="0"/>
                      <a:pt x="21600" y="4845"/>
                      <a:pt x="21600" y="10799"/>
                    </a:cubicBezTo>
                    <a:cubicBezTo>
                      <a:pt x="21600" y="16754"/>
                      <a:pt x="16756" y="21600"/>
                      <a:pt x="10800" y="21600"/>
                    </a:cubicBezTo>
                    <a:close/>
                    <a:moveTo>
                      <a:pt x="10800" y="1271"/>
                    </a:moveTo>
                    <a:cubicBezTo>
                      <a:pt x="5546" y="1271"/>
                      <a:pt x="1271" y="5546"/>
                      <a:pt x="1271" y="10799"/>
                    </a:cubicBezTo>
                    <a:cubicBezTo>
                      <a:pt x="1271" y="16054"/>
                      <a:pt x="5546" y="20328"/>
                      <a:pt x="10800" y="20328"/>
                    </a:cubicBezTo>
                    <a:cubicBezTo>
                      <a:pt x="16054" y="20328"/>
                      <a:pt x="20329" y="16054"/>
                      <a:pt x="20329" y="10799"/>
                    </a:cubicBezTo>
                    <a:cubicBezTo>
                      <a:pt x="20330" y="5546"/>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29" name="AutoShape 94"/>
              <p:cNvSpPr/>
              <p:nvPr/>
            </p:nvSpPr>
            <p:spPr bwMode="auto">
              <a:xfrm>
                <a:off x="7919223" y="2406447"/>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0" name="AutoShape 96"/>
              <p:cNvSpPr/>
              <p:nvPr/>
            </p:nvSpPr>
            <p:spPr bwMode="auto">
              <a:xfrm>
                <a:off x="6337348" y="2917186"/>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1" name="AutoShape 1"/>
              <p:cNvSpPr/>
              <p:nvPr/>
            </p:nvSpPr>
            <p:spPr bwMode="auto">
              <a:xfrm>
                <a:off x="5252027" y="2044672"/>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4" y="20329"/>
                      <a:pt x="20329" y="16055"/>
                      <a:pt x="20329" y="10800"/>
                    </a:cubicBezTo>
                    <a:cubicBezTo>
                      <a:pt x="20329" y="5545"/>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2" name="AutoShape 2"/>
              <p:cNvSpPr/>
              <p:nvPr/>
            </p:nvSpPr>
            <p:spPr bwMode="auto">
              <a:xfrm>
                <a:off x="6862275" y="3129994"/>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5"/>
                      <a:pt x="16054"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3" name="AutoShape 3"/>
              <p:cNvSpPr/>
              <p:nvPr/>
            </p:nvSpPr>
            <p:spPr bwMode="auto">
              <a:xfrm>
                <a:off x="5415179" y="3747137"/>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30"/>
                      <a:pt x="10800" y="20330"/>
                    </a:cubicBezTo>
                    <a:cubicBezTo>
                      <a:pt x="16055" y="20330"/>
                      <a:pt x="20329" y="16055"/>
                      <a:pt x="20329" y="10800"/>
                    </a:cubicBezTo>
                    <a:cubicBezTo>
                      <a:pt x="20329"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4" name="AutoShape 5"/>
              <p:cNvSpPr/>
              <p:nvPr/>
            </p:nvSpPr>
            <p:spPr bwMode="auto">
              <a:xfrm>
                <a:off x="6791340" y="491173"/>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6"/>
                      <a:pt x="1270" y="10800"/>
                    </a:cubicBezTo>
                    <a:cubicBezTo>
                      <a:pt x="1270" y="16054"/>
                      <a:pt x="5545" y="20329"/>
                      <a:pt x="10800" y="20329"/>
                    </a:cubicBezTo>
                    <a:cubicBezTo>
                      <a:pt x="16055" y="20329"/>
                      <a:pt x="20330" y="16054"/>
                      <a:pt x="20330" y="10800"/>
                    </a:cubicBezTo>
                    <a:cubicBezTo>
                      <a:pt x="20330" y="5546"/>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5" name="AutoShape 7"/>
              <p:cNvSpPr/>
              <p:nvPr/>
            </p:nvSpPr>
            <p:spPr bwMode="auto">
              <a:xfrm>
                <a:off x="6493408" y="2236201"/>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6" name="AutoShape 10"/>
              <p:cNvSpPr/>
              <p:nvPr/>
            </p:nvSpPr>
            <p:spPr bwMode="auto">
              <a:xfrm>
                <a:off x="4592322" y="3385364"/>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7" name="AutoShape 14"/>
              <p:cNvSpPr/>
              <p:nvPr/>
            </p:nvSpPr>
            <p:spPr bwMode="auto">
              <a:xfrm>
                <a:off x="4216361" y="4477779"/>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29"/>
                      <a:pt x="10800" y="20329"/>
                    </a:cubicBezTo>
                    <a:cubicBezTo>
                      <a:pt x="16055" y="20329"/>
                      <a:pt x="20330" y="16055"/>
                      <a:pt x="20330" y="10800"/>
                    </a:cubicBezTo>
                    <a:cubicBezTo>
                      <a:pt x="20330" y="5545"/>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8" name="AutoShape 6"/>
              <p:cNvSpPr/>
              <p:nvPr/>
            </p:nvSpPr>
            <p:spPr bwMode="auto">
              <a:xfrm>
                <a:off x="7394295" y="1562307"/>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29"/>
                      <a:pt x="10800" y="20329"/>
                    </a:cubicBezTo>
                    <a:cubicBezTo>
                      <a:pt x="16055" y="20329"/>
                      <a:pt x="20330" y="16055"/>
                      <a:pt x="20330" y="10800"/>
                    </a:cubicBezTo>
                    <a:cubicBezTo>
                      <a:pt x="20330"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39" name="AutoShape 8"/>
              <p:cNvSpPr/>
              <p:nvPr/>
            </p:nvSpPr>
            <p:spPr bwMode="auto">
              <a:xfrm>
                <a:off x="7961783" y="299647"/>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40" name="AutoShape 20"/>
              <p:cNvSpPr/>
              <p:nvPr/>
            </p:nvSpPr>
            <p:spPr bwMode="auto">
              <a:xfrm>
                <a:off x="8685333" y="95225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30"/>
                      <a:pt x="10800" y="20330"/>
                    </a:cubicBezTo>
                    <a:cubicBezTo>
                      <a:pt x="16054" y="20330"/>
                      <a:pt x="20329" y="16055"/>
                      <a:pt x="20329" y="10800"/>
                    </a:cubicBezTo>
                    <a:cubicBezTo>
                      <a:pt x="20329" y="5545"/>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41" name="AutoShape 23"/>
              <p:cNvSpPr/>
              <p:nvPr/>
            </p:nvSpPr>
            <p:spPr bwMode="auto">
              <a:xfrm>
                <a:off x="8422869" y="1619057"/>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5"/>
                      <a:pt x="5545" y="20329"/>
                      <a:pt x="10800" y="20329"/>
                    </a:cubicBezTo>
                    <a:cubicBezTo>
                      <a:pt x="16055" y="20329"/>
                      <a:pt x="20329" y="16055"/>
                      <a:pt x="20329" y="10800"/>
                    </a:cubicBezTo>
                    <a:cubicBezTo>
                      <a:pt x="20329" y="5545"/>
                      <a:pt x="16055" y="1270"/>
                      <a:pt x="10800" y="1270"/>
                    </a:cubicBezTo>
                    <a:close/>
                    <a:moveTo>
                      <a:pt x="10800" y="127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42" name="AutoShape 19"/>
              <p:cNvSpPr/>
              <p:nvPr/>
            </p:nvSpPr>
            <p:spPr bwMode="auto">
              <a:xfrm>
                <a:off x="7947597" y="3016496"/>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sp>
            <p:nvSpPr>
              <p:cNvPr id="143" name="AutoShape 11"/>
              <p:cNvSpPr/>
              <p:nvPr/>
            </p:nvSpPr>
            <p:spPr bwMode="auto">
              <a:xfrm>
                <a:off x="7415580" y="4421033"/>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dirty="0"/>
              </a:p>
            </p:txBody>
          </p:sp>
        </p:grpSp>
        <p:pic>
          <p:nvPicPr>
            <p:cNvPr id="15" name="图形 14"/>
            <p:cNvPicPr>
              <a:picLocks noChangeAspect="1"/>
            </p:cNvPicPr>
            <p:nvPr userDrawn="1"/>
          </p:nvPicPr>
          <p:blipFill>
            <a:blip r:embed="rId14" cstate="print">
              <a:extLst>
                <a:ext uri="{96DAC541-7B7A-43D3-8B79-37D633B846F1}">
                  <asvg:svgBlip xmlns:asvg="http://schemas.microsoft.com/office/drawing/2016/SVG/main" r:embed="rId3"/>
                </a:ext>
              </a:extLst>
            </a:blip>
            <a:stretch>
              <a:fillRect/>
            </a:stretch>
          </p:blipFill>
          <p:spPr>
            <a:xfrm>
              <a:off x="6905423" y="6244060"/>
              <a:ext cx="194528" cy="147573"/>
            </a:xfrm>
            <a:prstGeom prst="rect">
              <a:avLst/>
            </a:prstGeom>
          </p:spPr>
        </p:pic>
        <p:pic>
          <p:nvPicPr>
            <p:cNvPr id="16" name="图形 15"/>
            <p:cNvPicPr>
              <a:picLocks noChangeAspect="1"/>
            </p:cNvPicPr>
            <p:nvPr userDrawn="1"/>
          </p:nvPicPr>
          <p:blipFill>
            <a:blip r:embed="rId15" cstate="print">
              <a:extLst>
                <a:ext uri="{96DAC541-7B7A-43D3-8B79-37D633B846F1}">
                  <asvg:svgBlip xmlns:asvg="http://schemas.microsoft.com/office/drawing/2016/SVG/main" r:embed="rId11"/>
                </a:ext>
              </a:extLst>
            </a:blip>
            <a:stretch>
              <a:fillRect/>
            </a:stretch>
          </p:blipFill>
          <p:spPr>
            <a:xfrm>
              <a:off x="11682334" y="2984432"/>
              <a:ext cx="187557" cy="152074"/>
            </a:xfrm>
            <a:prstGeom prst="rect">
              <a:avLst/>
            </a:prstGeom>
          </p:spPr>
        </p:pic>
        <p:pic>
          <p:nvPicPr>
            <p:cNvPr id="17" name="图形 16"/>
            <p:cNvPicPr>
              <a:picLocks noChangeAspect="1"/>
            </p:cNvPicPr>
            <p:nvPr userDrawn="1"/>
          </p:nvPicPr>
          <p:blipFill>
            <a:blip r:embed="rId16" cstate="print">
              <a:extLst>
                <a:ext uri="{96DAC541-7B7A-43D3-8B79-37D633B846F1}">
                  <asvg:svgBlip xmlns:asvg="http://schemas.microsoft.com/office/drawing/2016/SVG/main" r:embed="rId3"/>
                </a:ext>
              </a:extLst>
            </a:blip>
            <a:stretch>
              <a:fillRect/>
            </a:stretch>
          </p:blipFill>
          <p:spPr>
            <a:xfrm>
              <a:off x="11137398" y="4586311"/>
              <a:ext cx="200327" cy="151972"/>
            </a:xfrm>
            <a:prstGeom prst="rect">
              <a:avLst/>
            </a:prstGeom>
          </p:spPr>
        </p:pic>
        <p:pic>
          <p:nvPicPr>
            <p:cNvPr id="18" name="图形 17"/>
            <p:cNvPicPr>
              <a:picLocks noChangeAspect="1"/>
            </p:cNvPicPr>
            <p:nvPr userDrawn="1"/>
          </p:nvPicPr>
          <p:blipFill>
            <a:blip r:embed="rId17" cstate="print">
              <a:extLst>
                <a:ext uri="{96DAC541-7B7A-43D3-8B79-37D633B846F1}">
                  <asvg:svgBlip xmlns:asvg="http://schemas.microsoft.com/office/drawing/2016/SVG/main" r:embed="rId9"/>
                </a:ext>
              </a:extLst>
            </a:blip>
            <a:stretch>
              <a:fillRect/>
            </a:stretch>
          </p:blipFill>
          <p:spPr>
            <a:xfrm>
              <a:off x="11992314" y="2256778"/>
              <a:ext cx="173031" cy="118238"/>
            </a:xfrm>
            <a:prstGeom prst="rect">
              <a:avLst/>
            </a:prstGeom>
          </p:spPr>
        </p:pic>
        <p:pic>
          <p:nvPicPr>
            <p:cNvPr id="19" name="图形 18"/>
            <p:cNvPicPr>
              <a:picLocks noChangeAspect="1"/>
            </p:cNvPicPr>
            <p:nvPr userDrawn="1"/>
          </p:nvPicPr>
          <p:blipFill>
            <a:blip r:embed="rId12" cstate="print">
              <a:extLst>
                <a:ext uri="{96DAC541-7B7A-43D3-8B79-37D633B846F1}">
                  <asvg:svgBlip xmlns:asvg="http://schemas.microsoft.com/office/drawing/2016/SVG/main" r:embed="rId13"/>
                </a:ext>
              </a:extLst>
            </a:blip>
            <a:stretch>
              <a:fillRect/>
            </a:stretch>
          </p:blipFill>
          <p:spPr>
            <a:xfrm>
              <a:off x="11198657" y="1534425"/>
              <a:ext cx="283313" cy="256072"/>
            </a:xfrm>
            <a:prstGeom prst="rect">
              <a:avLst/>
            </a:prstGeom>
          </p:spPr>
        </p:pic>
        <p:pic>
          <p:nvPicPr>
            <p:cNvPr id="20" name="图形 19"/>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a:off x="8302220" y="5496417"/>
              <a:ext cx="465815" cy="353377"/>
            </a:xfrm>
            <a:prstGeom prst="rect">
              <a:avLst/>
            </a:prstGeom>
          </p:spPr>
        </p:pic>
        <p:pic>
          <p:nvPicPr>
            <p:cNvPr id="21" name="图形 20"/>
            <p:cNvPicPr>
              <a:picLocks noChangeAspect="1"/>
            </p:cNvPicPr>
            <p:nvPr userDrawn="1"/>
          </p:nvPicPr>
          <p:blipFill>
            <a:blip r:embed="rId18" cstate="print">
              <a:extLst>
                <a:ext uri="{96DAC541-7B7A-43D3-8B79-37D633B846F1}">
                  <asvg:svgBlip xmlns:asvg="http://schemas.microsoft.com/office/drawing/2016/SVG/main" r:embed="rId9"/>
                </a:ext>
              </a:extLst>
            </a:blip>
            <a:stretch>
              <a:fillRect/>
            </a:stretch>
          </p:blipFill>
          <p:spPr>
            <a:xfrm>
              <a:off x="10581309" y="6257665"/>
              <a:ext cx="266624" cy="182193"/>
            </a:xfrm>
            <a:prstGeom prst="rect">
              <a:avLst/>
            </a:prstGeom>
          </p:spPr>
        </p:pic>
        <p:pic>
          <p:nvPicPr>
            <p:cNvPr id="22" name="图形 21"/>
            <p:cNvPicPr>
              <a:picLocks noChangeAspect="1"/>
            </p:cNvPicPr>
            <p:nvPr userDrawn="1"/>
          </p:nvPicPr>
          <p:blipFill>
            <a:blip r:embed="rId19" cstate="print">
              <a:extLst>
                <a:ext uri="{96DAC541-7B7A-43D3-8B79-37D633B846F1}">
                  <asvg:svgBlip xmlns:asvg="http://schemas.microsoft.com/office/drawing/2016/SVG/main" r:embed="rId11"/>
                </a:ext>
              </a:extLst>
            </a:blip>
            <a:stretch>
              <a:fillRect/>
            </a:stretch>
          </p:blipFill>
          <p:spPr>
            <a:xfrm>
              <a:off x="7586940" y="6428939"/>
              <a:ext cx="263936" cy="214003"/>
            </a:xfrm>
            <a:prstGeom prst="rect">
              <a:avLst/>
            </a:prstGeom>
          </p:spPr>
        </p:pic>
        <p:pic>
          <p:nvPicPr>
            <p:cNvPr id="23" name="图形 22"/>
            <p:cNvPicPr>
              <a:picLocks noChangeAspect="1"/>
            </p:cNvPicPr>
            <p:nvPr userDrawn="1"/>
          </p:nvPicPr>
          <p:blipFill>
            <a:blip r:embed="rId15" cstate="print">
              <a:extLst>
                <a:ext uri="{96DAC541-7B7A-43D3-8B79-37D633B846F1}">
                  <asvg:svgBlip xmlns:asvg="http://schemas.microsoft.com/office/drawing/2016/SVG/main" r:embed="rId11"/>
                </a:ext>
              </a:extLst>
            </a:blip>
            <a:stretch>
              <a:fillRect/>
            </a:stretch>
          </p:blipFill>
          <p:spPr>
            <a:xfrm>
              <a:off x="9708083" y="6429892"/>
              <a:ext cx="187557" cy="152074"/>
            </a:xfrm>
            <a:prstGeom prst="rect">
              <a:avLst/>
            </a:prstGeom>
          </p:spPr>
        </p:pic>
      </p:grpSp>
      <p:sp>
        <p:nvSpPr>
          <p:cNvPr id="12" name="文本占位符 11"/>
          <p:cNvSpPr>
            <a:spLocks noGrp="1"/>
          </p:cNvSpPr>
          <p:nvPr>
            <p:ph type="body" sz="quarter" idx="10" hasCustomPrompt="1"/>
          </p:nvPr>
        </p:nvSpPr>
        <p:spPr>
          <a:xfrm>
            <a:off x="1774248" y="3212976"/>
            <a:ext cx="8642232" cy="538156"/>
          </a:xfrm>
          <a:prstGeom prst="rect">
            <a:avLst/>
          </a:prstGeom>
        </p:spPr>
        <p:txBody>
          <a:bodyPr anchor="ctr"/>
          <a:lstStyle>
            <a:lvl1pPr marL="0" indent="0" algn="ctr">
              <a:lnSpc>
                <a:spcPts val="2400"/>
              </a:lnSpc>
              <a:buFontTx/>
              <a:buNone/>
              <a:defRPr sz="2400" b="1" spc="100" baseline="0">
                <a:solidFill>
                  <a:schemeClr val="tx2">
                    <a:lumMod val="75000"/>
                  </a:schemeClr>
                </a:solidFill>
                <a:latin typeface="微软雅黑" panose="020B0503020204020204" pitchFamily="34" charset="-122"/>
                <a:ea typeface="微软雅黑" panose="020B0503020204020204" pitchFamily="34" charset="-122"/>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单击此处编辑二级目录文本</a:t>
            </a:r>
          </a:p>
        </p:txBody>
      </p:sp>
      <p:cxnSp>
        <p:nvCxnSpPr>
          <p:cNvPr id="4" name="直接连接符 3"/>
          <p:cNvCxnSpPr/>
          <p:nvPr userDrawn="1"/>
        </p:nvCxnSpPr>
        <p:spPr>
          <a:xfrm>
            <a:off x="3827748" y="3740838"/>
            <a:ext cx="3735102" cy="0"/>
          </a:xfrm>
          <a:prstGeom prst="line">
            <a:avLst/>
          </a:prstGeom>
          <a:ln w="28575">
            <a:solidFill>
              <a:srgbClr val="0078B4"/>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userDrawn="1"/>
        </p:nvCxnSpPr>
        <p:spPr>
          <a:xfrm>
            <a:off x="7670230" y="3740838"/>
            <a:ext cx="706195" cy="0"/>
          </a:xfrm>
          <a:prstGeom prst="line">
            <a:avLst/>
          </a:prstGeom>
          <a:ln w="28575">
            <a:solidFill>
              <a:srgbClr val="FAAA3C"/>
            </a:solidFill>
          </a:ln>
        </p:spPr>
        <p:style>
          <a:lnRef idx="1">
            <a:schemeClr val="accent1"/>
          </a:lnRef>
          <a:fillRef idx="0">
            <a:schemeClr val="accent1"/>
          </a:fillRef>
          <a:effectRef idx="0">
            <a:schemeClr val="accent1"/>
          </a:effectRef>
          <a:fontRef idx="minor">
            <a:schemeClr val="tx1"/>
          </a:fontRef>
        </p:style>
      </p:cxnSp>
      <p:sp>
        <p:nvSpPr>
          <p:cNvPr id="148" name="图片占位符 4"/>
          <p:cNvSpPr>
            <a:spLocks noGrp="1"/>
          </p:cNvSpPr>
          <p:nvPr>
            <p:ph type="pic" sz="quarter" idx="11" hasCustomPrompt="1"/>
          </p:nvPr>
        </p:nvSpPr>
        <p:spPr>
          <a:xfrm>
            <a:off x="8963765" y="553795"/>
            <a:ext cx="2160000" cy="540000"/>
          </a:xfrm>
          <a:prstGeom prst="rect">
            <a:avLst/>
          </a:prstGeom>
        </p:spPr>
        <p:txBody>
          <a:bodyPr anchor="ctr"/>
          <a:lstStyle>
            <a:lvl1pPr marL="0" indent="0" algn="l">
              <a:buNone/>
              <a:defRPr sz="1600">
                <a:solidFill>
                  <a:srgbClr val="999999"/>
                </a:solidFill>
              </a:defRPr>
            </a:lvl1pPr>
          </a:lstStyle>
          <a:p>
            <a:r>
              <a:rPr lang="zh-CN" altLang="en-US" dirty="0"/>
              <a:t>点击添加</a:t>
            </a:r>
            <a:r>
              <a:rPr lang="en-US" altLang="zh-CN" dirty="0"/>
              <a:t>logo</a:t>
            </a:r>
            <a:endParaRPr lang="zh-CN" altLang="en-US" dirty="0"/>
          </a:p>
        </p:txBody>
      </p:sp>
      <p:sp>
        <p:nvSpPr>
          <p:cNvPr id="149" name="文本框 148"/>
          <p:cNvSpPr txBox="1"/>
          <p:nvPr userDrawn="1"/>
        </p:nvSpPr>
        <p:spPr>
          <a:xfrm>
            <a:off x="12192000" y="623740"/>
            <a:ext cx="1359860" cy="400110"/>
          </a:xfrm>
          <a:prstGeom prst="rect">
            <a:avLst/>
          </a:prstGeom>
          <a:noFill/>
        </p:spPr>
        <p:txBody>
          <a:bodyPr wrap="square" rtlCol="0">
            <a:spAutoFit/>
          </a:bodyPr>
          <a:lstStyle/>
          <a:p>
            <a:pPr algn="l"/>
            <a:r>
              <a:rPr lang="zh-CN" altLang="en-US" sz="1000" b="0" i="0" dirty="0">
                <a:solidFill>
                  <a:srgbClr val="666666"/>
                </a:solidFill>
              </a:rPr>
              <a:t>点击此处可添加</a:t>
            </a:r>
            <a:r>
              <a:rPr lang="en-US" altLang="zh-CN" sz="1000" b="0" i="0" dirty="0">
                <a:solidFill>
                  <a:srgbClr val="666666"/>
                </a:solidFill>
              </a:rPr>
              <a:t>logo</a:t>
            </a:r>
            <a:r>
              <a:rPr lang="zh-CN" altLang="en-US" sz="1000" b="0" i="0" dirty="0">
                <a:solidFill>
                  <a:srgbClr val="666666"/>
                </a:solidFill>
              </a:rPr>
              <a:t>，不用可删除</a:t>
            </a:r>
            <a:endParaRPr lang="en-US" altLang="zh-CN" sz="1000" b="0" i="0" dirty="0">
              <a:solidFill>
                <a:srgbClr val="666666"/>
              </a:solidFill>
            </a:endParaRPr>
          </a:p>
        </p:txBody>
      </p:sp>
      <p:sp>
        <p:nvSpPr>
          <p:cNvPr id="150" name="文本框 149"/>
          <p:cNvSpPr txBox="1"/>
          <p:nvPr userDrawn="1"/>
        </p:nvSpPr>
        <p:spPr>
          <a:xfrm>
            <a:off x="12192000" y="3205582"/>
            <a:ext cx="1359860" cy="707886"/>
          </a:xfrm>
          <a:prstGeom prst="rect">
            <a:avLst/>
          </a:prstGeom>
          <a:noFill/>
        </p:spPr>
        <p:txBody>
          <a:bodyPr wrap="square" rtlCol="0">
            <a:spAutoFit/>
          </a:bodyPr>
          <a:lstStyle/>
          <a:p>
            <a:pPr algn="l"/>
            <a:r>
              <a:rPr lang="zh-CN" altLang="en-US" sz="1000" b="0" i="0" dirty="0">
                <a:solidFill>
                  <a:srgbClr val="666666"/>
                </a:solidFill>
              </a:rPr>
              <a:t>二级目录标题：微软雅黑，</a:t>
            </a:r>
            <a:r>
              <a:rPr lang="en-US" altLang="zh-CN" sz="1000" b="0" i="0" dirty="0">
                <a:solidFill>
                  <a:srgbClr val="666666"/>
                </a:solidFill>
              </a:rPr>
              <a:t>24</a:t>
            </a:r>
            <a:r>
              <a:rPr lang="zh-CN" altLang="en-US" sz="1000" b="0" i="0" dirty="0">
                <a:solidFill>
                  <a:srgbClr val="666666"/>
                </a:solidFill>
              </a:rPr>
              <a:t>号，加粗，过长可适当缩小字体，尽量一行</a:t>
            </a:r>
            <a:endParaRPr lang="en-US" altLang="zh-CN" sz="1000" b="0" i="0" dirty="0">
              <a:solidFill>
                <a:srgbClr val="666666"/>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92620"/>
          </a:xfrm>
        </p:spPr>
        <p:txBody>
          <a:bodyPr>
            <a:normAutofit/>
          </a:bodyPr>
          <a:lstStyle>
            <a:lvl1pP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838200" y="1671782"/>
            <a:ext cx="10515600" cy="4505181"/>
          </a:xfrm>
        </p:spPr>
        <p:txBody>
          <a:bodyPr/>
          <a:lstStyle>
            <a:lvl1pPr marL="228600" indent="-228600">
              <a:lnSpc>
                <a:spcPct val="150000"/>
              </a:lnSpc>
              <a:buFont typeface="Wingdings" panose="05000000000000000000" pitchFamily="2" charset="2"/>
              <a:buChar char="Ø"/>
              <a:defRPr>
                <a:latin typeface="微软雅黑" panose="020B0503020204020204" pitchFamily="34" charset="-122"/>
                <a:ea typeface="微软雅黑" panose="020B0503020204020204" pitchFamily="34" charset="-122"/>
              </a:defRPr>
            </a:lvl1pPr>
            <a:lvl2pPr marL="685800" indent="-228600">
              <a:lnSpc>
                <a:spcPct val="150000"/>
              </a:lnSpc>
              <a:buFont typeface="Wingdings" panose="05000000000000000000" pitchFamily="2" charset="2"/>
              <a:buChar char="ü"/>
              <a:defRPr>
                <a:latin typeface="微软雅黑" panose="020B0503020204020204" pitchFamily="34" charset="-122"/>
                <a:ea typeface="微软雅黑" panose="020B0503020204020204" pitchFamily="34" charset="-122"/>
              </a:defRPr>
            </a:lvl2pPr>
            <a:lvl3pPr marL="1143000" indent="-228600">
              <a:lnSpc>
                <a:spcPct val="150000"/>
              </a:lnSpc>
              <a:buFont typeface="Wingdings" panose="05000000000000000000" pitchFamily="2" charset="2"/>
              <a:buChar char="l"/>
              <a:defRPr>
                <a:latin typeface="微软雅黑" panose="020B0503020204020204" pitchFamily="34" charset="-122"/>
                <a:ea typeface="微软雅黑" panose="020B0503020204020204" pitchFamily="34" charset="-122"/>
              </a:defRPr>
            </a:lvl3pPr>
            <a:lvl4pPr marL="1600200" indent="-228600">
              <a:lnSpc>
                <a:spcPct val="150000"/>
              </a:lnSpc>
              <a:buFont typeface="Wingdings" panose="05000000000000000000" pitchFamily="2" charset="2"/>
              <a:buChar char="p"/>
              <a:defRPr>
                <a:latin typeface="微软雅黑" panose="020B0503020204020204" pitchFamily="34" charset="-122"/>
                <a:ea typeface="微软雅黑" panose="020B0503020204020204" pitchFamily="34" charset="-122"/>
              </a:defRPr>
            </a:lvl4pPr>
            <a:lvl5pPr marL="2057400" indent="-228600">
              <a:lnSpc>
                <a:spcPct val="150000"/>
              </a:lnSpc>
              <a:buFont typeface="Wingdings" panose="05000000000000000000" pitchFamily="2" charset="2"/>
              <a:buChar char="u"/>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029566"/>
          </a:xfrm>
        </p:spPr>
        <p:txBody>
          <a:bodyPr>
            <a:normAutofit/>
          </a:bodyPr>
          <a:lstStyle>
            <a:lvl1pP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sz="half" idx="1"/>
          </p:nvPr>
        </p:nvSpPr>
        <p:spPr>
          <a:xfrm>
            <a:off x="838200" y="1681018"/>
            <a:ext cx="5181600" cy="4495945"/>
          </a:xfrm>
        </p:spPr>
        <p:txBody>
          <a:bodyPr>
            <a:noAutofit/>
          </a:bodyPr>
          <a:lstStyle>
            <a:lvl1pPr marL="228600" indent="-228600">
              <a:lnSpc>
                <a:spcPct val="150000"/>
              </a:lnSpc>
              <a:buFont typeface="Wingdings" panose="05000000000000000000" pitchFamily="2" charset="2"/>
              <a:buChar char="Ø"/>
              <a:defRPr baseline="0">
                <a:latin typeface="微软雅黑" panose="020B0503020204020204" pitchFamily="34" charset="-122"/>
                <a:ea typeface="微软雅黑" panose="020B0503020204020204" pitchFamily="34" charset="-122"/>
              </a:defRPr>
            </a:lvl1pPr>
            <a:lvl2pPr marL="685800" indent="-228600">
              <a:lnSpc>
                <a:spcPct val="150000"/>
              </a:lnSpc>
              <a:buFont typeface="Wingdings" panose="05000000000000000000" pitchFamily="2" charset="2"/>
              <a:buChar char="ü"/>
              <a:defRPr baseline="0">
                <a:latin typeface="微软雅黑" panose="020B0503020204020204" pitchFamily="34" charset="-122"/>
                <a:ea typeface="微软雅黑" panose="020B0503020204020204" pitchFamily="34" charset="-122"/>
              </a:defRPr>
            </a:lvl2pPr>
            <a:lvl3pPr marL="1143000" indent="-228600">
              <a:lnSpc>
                <a:spcPct val="150000"/>
              </a:lnSpc>
              <a:buFont typeface="Wingdings" panose="05000000000000000000" pitchFamily="2" charset="2"/>
              <a:buChar char="l"/>
              <a:defRPr baseline="0">
                <a:latin typeface="微软雅黑" panose="020B0503020204020204" pitchFamily="34" charset="-122"/>
                <a:ea typeface="微软雅黑" panose="020B0503020204020204" pitchFamily="34" charset="-122"/>
              </a:defRPr>
            </a:lvl3pPr>
            <a:lvl4pPr marL="1600200" indent="-228600">
              <a:lnSpc>
                <a:spcPct val="150000"/>
              </a:lnSpc>
              <a:buFont typeface="Wingdings" panose="05000000000000000000" pitchFamily="2" charset="2"/>
              <a:buChar char="u"/>
              <a:defRPr baseline="0">
                <a:latin typeface="微软雅黑" panose="020B0503020204020204" pitchFamily="34" charset="-122"/>
                <a:ea typeface="微软雅黑" panose="020B0503020204020204" pitchFamily="34" charset="-122"/>
              </a:defRPr>
            </a:lvl4pPr>
            <a:lvl5pPr>
              <a:lnSpc>
                <a:spcPct val="150000"/>
              </a:lnSpc>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681018"/>
            <a:ext cx="5181600" cy="4495945"/>
          </a:xfrm>
        </p:spPr>
        <p:txBody>
          <a:bodyPr>
            <a:noAutofit/>
          </a:bodyPr>
          <a:lstStyle>
            <a:lvl1pPr marL="228600" indent="-228600">
              <a:lnSpc>
                <a:spcPct val="150000"/>
              </a:lnSpc>
              <a:buFont typeface="Wingdings" panose="05000000000000000000" pitchFamily="2" charset="2"/>
              <a:buChar char="Ø"/>
              <a:defRPr baseline="0">
                <a:latin typeface="微软雅黑" panose="020B0503020204020204" pitchFamily="34" charset="-122"/>
                <a:ea typeface="微软雅黑" panose="020B0503020204020204" pitchFamily="34" charset="-122"/>
              </a:defRPr>
            </a:lvl1pPr>
            <a:lvl2pPr marL="685800" indent="-228600">
              <a:lnSpc>
                <a:spcPct val="150000"/>
              </a:lnSpc>
              <a:buFont typeface="Wingdings" panose="05000000000000000000" pitchFamily="2" charset="2"/>
              <a:buChar char="ü"/>
              <a:defRPr baseline="0">
                <a:latin typeface="微软雅黑" panose="020B0503020204020204" pitchFamily="34" charset="-122"/>
                <a:ea typeface="微软雅黑" panose="020B0503020204020204" pitchFamily="34" charset="-122"/>
              </a:defRPr>
            </a:lvl2pPr>
            <a:lvl3pPr marL="1143000" indent="-228600">
              <a:lnSpc>
                <a:spcPct val="150000"/>
              </a:lnSpc>
              <a:buFont typeface="Wingdings" panose="05000000000000000000" pitchFamily="2" charset="2"/>
              <a:buChar char="l"/>
              <a:defRPr baseline="0">
                <a:latin typeface="微软雅黑" panose="020B0503020204020204" pitchFamily="34" charset="-122"/>
                <a:ea typeface="微软雅黑" panose="020B0503020204020204" pitchFamily="34" charset="-122"/>
              </a:defRPr>
            </a:lvl3pPr>
            <a:lvl4pPr marL="1600200" indent="-228600">
              <a:lnSpc>
                <a:spcPct val="150000"/>
              </a:lnSpc>
              <a:buFont typeface="Wingdings" panose="05000000000000000000" pitchFamily="2" charset="2"/>
              <a:buChar char="u"/>
              <a:defRPr baseline="0">
                <a:latin typeface="微软雅黑" panose="020B0503020204020204" pitchFamily="34" charset="-122"/>
                <a:ea typeface="微软雅黑" panose="020B0503020204020204" pitchFamily="34" charset="-122"/>
              </a:defRPr>
            </a:lvl4pPr>
            <a:lvl5pPr>
              <a:lnSpc>
                <a:spcPct val="150000"/>
              </a:lnSpc>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1" name="矩形 10"/>
          <p:cNvSpPr/>
          <p:nvPr userDrawn="1"/>
        </p:nvSpPr>
        <p:spPr>
          <a:xfrm>
            <a:off x="8801478" y="645017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cstate="screen"/>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6.png"/><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2.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2.tmp"/><Relationship Id="rId5" Type="http://schemas.openxmlformats.org/officeDocument/2006/relationships/tags" Target="../tags/tag22.xml"/><Relationship Id="rId10" Type="http://schemas.openxmlformats.org/officeDocument/2006/relationships/slideLayout" Target="../slideLayouts/slideLayout7.xml"/><Relationship Id="rId4" Type="http://schemas.openxmlformats.org/officeDocument/2006/relationships/tags" Target="../tags/tag21.xml"/><Relationship Id="rId9" Type="http://schemas.openxmlformats.org/officeDocument/2006/relationships/tags" Target="../tags/tag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7.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image" Target="../media/image42.tmp"/><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8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slideLayout" Target="../slideLayouts/slideLayout7.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image" Target="../media/image42.tmp"/><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e5f5811aab5673afcaa99032383457"/>
          <p:cNvPicPr>
            <a:picLocks noChangeAspect="1"/>
          </p:cNvPicPr>
          <p:nvPr/>
        </p:nvPicPr>
        <p:blipFill>
          <a:blip r:embed="rId2" cstate="screen"/>
          <a:stretch>
            <a:fillRect/>
          </a:stretch>
        </p:blipFill>
        <p:spPr>
          <a:xfrm>
            <a:off x="6031865" y="728345"/>
            <a:ext cx="5365750" cy="5401310"/>
          </a:xfrm>
          <a:prstGeom prst="rect">
            <a:avLst/>
          </a:prstGeom>
        </p:spPr>
      </p:pic>
      <p:sp>
        <p:nvSpPr>
          <p:cNvPr id="21" name="矩形 259"/>
          <p:cNvSpPr>
            <a:spLocks noChangeArrowheads="1"/>
          </p:cNvSpPr>
          <p:nvPr/>
        </p:nvSpPr>
        <p:spPr bwMode="auto">
          <a:xfrm>
            <a:off x="762000" y="2298065"/>
            <a:ext cx="48768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4" tIns="43347" rIns="86694" bIns="4334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dist">
              <a:buNone/>
            </a:pPr>
            <a:r>
              <a:rPr lang="zh-CN" altLang="en-US" sz="6000" b="1" cap="all" dirty="0">
                <a:solidFill>
                  <a:srgbClr val="0070C0"/>
                </a:solidFill>
                <a:effectLst>
                  <a:outerShdw blurRad="38100" dist="38100" dir="2700000" algn="tl">
                    <a:srgbClr val="000000">
                      <a:alpha val="43137"/>
                    </a:srgbClr>
                  </a:outerShdw>
                </a:effectLst>
                <a:cs typeface="Arial" panose="020B0604020202020204" pitchFamily="34" charset="0"/>
              </a:rPr>
              <a:t>操作系统</a:t>
            </a:r>
          </a:p>
        </p:txBody>
      </p:sp>
      <p:cxnSp>
        <p:nvCxnSpPr>
          <p:cNvPr id="20" name="直接连接符 19"/>
          <p:cNvCxnSpPr/>
          <p:nvPr/>
        </p:nvCxnSpPr>
        <p:spPr>
          <a:xfrm flipV="1">
            <a:off x="824230" y="3303905"/>
            <a:ext cx="4752340" cy="38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 Placeholder 12"/>
          <p:cNvSpPr txBox="1"/>
          <p:nvPr/>
        </p:nvSpPr>
        <p:spPr>
          <a:xfrm>
            <a:off x="855345" y="3834879"/>
            <a:ext cx="4721225" cy="380365"/>
          </a:xfrm>
          <a:prstGeom prst="rect">
            <a:avLst/>
          </a:prstGeom>
        </p:spPr>
        <p:txBody>
          <a:bodyPr lIns="0" tIns="57794" rIns="0" bIns="57794" anchor="ctr">
            <a:noAutofit/>
          </a:bodyPr>
          <a:lstStyle>
            <a:lvl1pPr marL="0" indent="0" algn="ctr" defTabSz="914400" rtl="0" eaLnBrk="1" latinLnBrk="0" hangingPunct="1">
              <a:spcBef>
                <a:spcPct val="20000"/>
              </a:spcBef>
              <a:buFont typeface="Arial" panose="020B0604020202020204" pitchFamily="34" charset="0"/>
              <a:buNone/>
              <a:defRPr sz="800" b="0" kern="1200" baseline="0">
                <a:solidFill>
                  <a:schemeClr val="tx1"/>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lnSpc>
                <a:spcPct val="150000"/>
              </a:lnSpc>
            </a:pPr>
            <a:r>
              <a:rPr lang="zh-CN" altLang="en-US" sz="1800" b="1" dirty="0">
                <a:latin typeface="微软雅黑" panose="020B0503020204020204" pitchFamily="34" charset="-122"/>
                <a:ea typeface="微软雅黑" panose="020B0503020204020204" pitchFamily="34" charset="-122"/>
              </a:rPr>
              <a:t>南京理工大学计算机学院 苏铓</a:t>
            </a:r>
          </a:p>
          <a:p>
            <a:pPr algn="l">
              <a:lnSpc>
                <a:spcPct val="150000"/>
              </a:lnSpc>
            </a:pPr>
            <a:r>
              <a:rPr lang="en-US" altLang="zh-CN" sz="1800" b="1" dirty="0">
                <a:latin typeface="微软雅黑" panose="020B0503020204020204" pitchFamily="34" charset="-122"/>
                <a:ea typeface="微软雅黑" panose="020B0503020204020204" pitchFamily="34" charset="-122"/>
              </a:rPr>
              <a:t>Email: sumang@njust.edu.cn</a:t>
            </a:r>
          </a:p>
          <a:p>
            <a:pPr algn="l">
              <a:lnSpc>
                <a:spcPct val="150000"/>
              </a:lnSpc>
            </a:pPr>
            <a:endParaRPr lang="en-US" altLang="zh-CN" sz="1800" b="1" dirty="0">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855345" y="4991791"/>
            <a:ext cx="458374" cy="413329"/>
            <a:chOff x="4634991" y="2138335"/>
            <a:chExt cx="428348" cy="386204"/>
          </a:xfrm>
        </p:grpSpPr>
        <p:sp>
          <p:nvSpPr>
            <p:cNvPr id="111"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2"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113" name="组合 112"/>
          <p:cNvGrpSpPr/>
          <p:nvPr/>
        </p:nvGrpSpPr>
        <p:grpSpPr>
          <a:xfrm>
            <a:off x="1334268" y="4991791"/>
            <a:ext cx="458374" cy="413329"/>
            <a:chOff x="5076056" y="2138335"/>
            <a:chExt cx="428348" cy="386204"/>
          </a:xfrm>
        </p:grpSpPr>
        <p:sp>
          <p:nvSpPr>
            <p:cNvPr id="114"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5"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116" name="组合 115"/>
          <p:cNvGrpSpPr/>
          <p:nvPr/>
        </p:nvGrpSpPr>
        <p:grpSpPr>
          <a:xfrm>
            <a:off x="1813191" y="4991791"/>
            <a:ext cx="458374" cy="413329"/>
            <a:chOff x="5557128" y="2138335"/>
            <a:chExt cx="428348" cy="386204"/>
          </a:xfrm>
        </p:grpSpPr>
        <p:sp>
          <p:nvSpPr>
            <p:cNvPr id="117"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18"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119" name="组合 118"/>
          <p:cNvGrpSpPr/>
          <p:nvPr/>
        </p:nvGrpSpPr>
        <p:grpSpPr>
          <a:xfrm>
            <a:off x="2292114" y="4991791"/>
            <a:ext cx="458374" cy="413329"/>
            <a:chOff x="6068610" y="2138335"/>
            <a:chExt cx="428348" cy="386204"/>
          </a:xfrm>
        </p:grpSpPr>
        <p:sp>
          <p:nvSpPr>
            <p:cNvPr id="120"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1"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122" name="组合 121"/>
          <p:cNvGrpSpPr/>
          <p:nvPr/>
        </p:nvGrpSpPr>
        <p:grpSpPr>
          <a:xfrm>
            <a:off x="2771035" y="4991791"/>
            <a:ext cx="458374" cy="413329"/>
            <a:chOff x="6623914" y="2138335"/>
            <a:chExt cx="428348" cy="386204"/>
          </a:xfrm>
        </p:grpSpPr>
        <p:sp>
          <p:nvSpPr>
            <p:cNvPr id="123"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1">
                <a:lumMod val="50000"/>
                <a:lumOff val="50000"/>
              </a:schemeClr>
            </a:solidFill>
            <a:ln w="9525" cap="flat">
              <a:noFill/>
              <a:prstDash val="solid"/>
              <a:miter lim="800000"/>
            </a:ln>
          </p:spPr>
          <p:txBody>
            <a:bodyPr vert="horz" wrap="square" lIns="91440" tIns="45720" rIns="91440" bIns="45720" numCol="1" anchor="t" anchorCtr="0" compatLnSpc="1"/>
            <a:lstStyle/>
            <a:p>
              <a:endParaRPr lang="zh-CN" altLang="en-US" dirty="0">
                <a:ea typeface="微软雅黑" panose="020B0503020204020204" pitchFamily="34" charset="-122"/>
              </a:endParaRPr>
            </a:p>
          </p:txBody>
        </p:sp>
        <p:sp>
          <p:nvSpPr>
            <p:cNvPr id="124"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99" advTm="7675"/>
    </mc:Choice>
    <mc:Fallback xmlns="">
      <p:transition spd="slow" advTm="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1"/>
                                        </p:tgtEl>
                                      </p:cBhvr>
                                    </p:animEffect>
                                  </p:childTnLst>
                                </p:cTn>
                              </p:par>
                            </p:childTnLst>
                          </p:cTn>
                        </p:par>
                        <p:par>
                          <p:cTn id="18" fill="hold">
                            <p:stCondLst>
                              <p:cond delay="1649"/>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1"/>
                                        </p:tgtEl>
                                      </p:cBhvr>
                                    </p:animEffect>
                                    <p:animScale>
                                      <p:cBhvr>
                                        <p:cTn id="21" dur="250" autoRev="1" fill="hold"/>
                                        <p:tgtEl>
                                          <p:spTgt spid="21"/>
                                        </p:tgtEl>
                                      </p:cBhvr>
                                      <p:by x="105000" y="105000"/>
                                    </p:animScale>
                                  </p:childTnLst>
                                </p:cTn>
                              </p:par>
                            </p:childTnLst>
                          </p:cTn>
                        </p:par>
                        <p:par>
                          <p:cTn id="22" fill="hold">
                            <p:stCondLst>
                              <p:cond delay="2150"/>
                            </p:stCondLst>
                            <p:childTnLst>
                              <p:par>
                                <p:cTn id="23" presetID="16" presetClass="entr" presetSubtype="21"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par>
                          <p:cTn id="26" fill="hold">
                            <p:stCondLst>
                              <p:cond delay="265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1500"/>
                                        <p:tgtEl>
                                          <p:spTgt spid="19"/>
                                        </p:tgtEl>
                                      </p:cBhvr>
                                    </p:animEffect>
                                  </p:childTnLst>
                                </p:cTn>
                              </p:par>
                            </p:childTnLst>
                          </p:cTn>
                        </p:par>
                        <p:par>
                          <p:cTn id="30" fill="hold">
                            <p:stCondLst>
                              <p:cond delay="4150"/>
                            </p:stCondLst>
                            <p:childTnLst>
                              <p:par>
                                <p:cTn id="31" presetID="2" presetClass="entr" presetSubtype="2" fill="hold" nodeType="afterEffect">
                                  <p:stCondLst>
                                    <p:cond delay="0"/>
                                  </p:stCondLst>
                                  <p:childTnLst>
                                    <p:set>
                                      <p:cBhvr>
                                        <p:cTn id="32" dur="1" fill="hold">
                                          <p:stCondLst>
                                            <p:cond delay="0"/>
                                          </p:stCondLst>
                                        </p:cTn>
                                        <p:tgtEl>
                                          <p:spTgt spid="122"/>
                                        </p:tgtEl>
                                        <p:attrNameLst>
                                          <p:attrName>style.visibility</p:attrName>
                                        </p:attrNameLst>
                                      </p:cBhvr>
                                      <p:to>
                                        <p:strVal val="visible"/>
                                      </p:to>
                                    </p:set>
                                    <p:anim calcmode="lin" valueType="num">
                                      <p:cBhvr additive="base">
                                        <p:cTn id="33" dur="500" fill="hold"/>
                                        <p:tgtEl>
                                          <p:spTgt spid="122"/>
                                        </p:tgtEl>
                                        <p:attrNameLst>
                                          <p:attrName>ppt_x</p:attrName>
                                        </p:attrNameLst>
                                      </p:cBhvr>
                                      <p:tavLst>
                                        <p:tav tm="0">
                                          <p:val>
                                            <p:strVal val="1+#ppt_w/2"/>
                                          </p:val>
                                        </p:tav>
                                        <p:tav tm="100000">
                                          <p:val>
                                            <p:strVal val="#ppt_x"/>
                                          </p:val>
                                        </p:tav>
                                      </p:tavLst>
                                    </p:anim>
                                    <p:anim calcmode="lin" valueType="num">
                                      <p:cBhvr additive="base">
                                        <p:cTn id="34" dur="500" fill="hold"/>
                                        <p:tgtEl>
                                          <p:spTgt spid="12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200"/>
                                  </p:stCondLst>
                                  <p:childTnLst>
                                    <p:set>
                                      <p:cBhvr>
                                        <p:cTn id="36" dur="1" fill="hold">
                                          <p:stCondLst>
                                            <p:cond delay="0"/>
                                          </p:stCondLst>
                                        </p:cTn>
                                        <p:tgtEl>
                                          <p:spTgt spid="119"/>
                                        </p:tgtEl>
                                        <p:attrNameLst>
                                          <p:attrName>style.visibility</p:attrName>
                                        </p:attrNameLst>
                                      </p:cBhvr>
                                      <p:to>
                                        <p:strVal val="visible"/>
                                      </p:to>
                                    </p:set>
                                    <p:anim calcmode="lin" valueType="num">
                                      <p:cBhvr additive="base">
                                        <p:cTn id="37" dur="500" fill="hold"/>
                                        <p:tgtEl>
                                          <p:spTgt spid="119"/>
                                        </p:tgtEl>
                                        <p:attrNameLst>
                                          <p:attrName>ppt_x</p:attrName>
                                        </p:attrNameLst>
                                      </p:cBhvr>
                                      <p:tavLst>
                                        <p:tav tm="0">
                                          <p:val>
                                            <p:strVal val="1+#ppt_w/2"/>
                                          </p:val>
                                        </p:tav>
                                        <p:tav tm="100000">
                                          <p:val>
                                            <p:strVal val="#ppt_x"/>
                                          </p:val>
                                        </p:tav>
                                      </p:tavLst>
                                    </p:anim>
                                    <p:anim calcmode="lin" valueType="num">
                                      <p:cBhvr additive="base">
                                        <p:cTn id="38" dur="500" fill="hold"/>
                                        <p:tgtEl>
                                          <p:spTgt spid="11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400"/>
                                  </p:stCondLst>
                                  <p:childTnLst>
                                    <p:set>
                                      <p:cBhvr>
                                        <p:cTn id="40" dur="1" fill="hold">
                                          <p:stCondLst>
                                            <p:cond delay="0"/>
                                          </p:stCondLst>
                                        </p:cTn>
                                        <p:tgtEl>
                                          <p:spTgt spid="116"/>
                                        </p:tgtEl>
                                        <p:attrNameLst>
                                          <p:attrName>style.visibility</p:attrName>
                                        </p:attrNameLst>
                                      </p:cBhvr>
                                      <p:to>
                                        <p:strVal val="visible"/>
                                      </p:to>
                                    </p:set>
                                    <p:anim calcmode="lin" valueType="num">
                                      <p:cBhvr additive="base">
                                        <p:cTn id="41" dur="500" fill="hold"/>
                                        <p:tgtEl>
                                          <p:spTgt spid="116"/>
                                        </p:tgtEl>
                                        <p:attrNameLst>
                                          <p:attrName>ppt_x</p:attrName>
                                        </p:attrNameLst>
                                      </p:cBhvr>
                                      <p:tavLst>
                                        <p:tav tm="0">
                                          <p:val>
                                            <p:strVal val="1+#ppt_w/2"/>
                                          </p:val>
                                        </p:tav>
                                        <p:tav tm="100000">
                                          <p:val>
                                            <p:strVal val="#ppt_x"/>
                                          </p:val>
                                        </p:tav>
                                      </p:tavLst>
                                    </p:anim>
                                    <p:anim calcmode="lin" valueType="num">
                                      <p:cBhvr additive="base">
                                        <p:cTn id="42" dur="500" fill="hold"/>
                                        <p:tgtEl>
                                          <p:spTgt spid="11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60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fill="hold"/>
                                        <p:tgtEl>
                                          <p:spTgt spid="113"/>
                                        </p:tgtEl>
                                        <p:attrNameLst>
                                          <p:attrName>ppt_x</p:attrName>
                                        </p:attrNameLst>
                                      </p:cBhvr>
                                      <p:tavLst>
                                        <p:tav tm="0">
                                          <p:val>
                                            <p:strVal val="1+#ppt_w/2"/>
                                          </p:val>
                                        </p:tav>
                                        <p:tav tm="100000">
                                          <p:val>
                                            <p:strVal val="#ppt_x"/>
                                          </p:val>
                                        </p:tav>
                                      </p:tavLst>
                                    </p:anim>
                                    <p:anim calcmode="lin" valueType="num">
                                      <p:cBhvr additive="base">
                                        <p:cTn id="46" dur="500" fill="hold"/>
                                        <p:tgtEl>
                                          <p:spTgt spid="113"/>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800"/>
                                  </p:stCondLst>
                                  <p:childTnLst>
                                    <p:set>
                                      <p:cBhvr>
                                        <p:cTn id="48" dur="1" fill="hold">
                                          <p:stCondLst>
                                            <p:cond delay="0"/>
                                          </p:stCondLst>
                                        </p:cTn>
                                        <p:tgtEl>
                                          <p:spTgt spid="110"/>
                                        </p:tgtEl>
                                        <p:attrNameLst>
                                          <p:attrName>style.visibility</p:attrName>
                                        </p:attrNameLst>
                                      </p:cBhvr>
                                      <p:to>
                                        <p:strVal val="visible"/>
                                      </p:to>
                                    </p:set>
                                    <p:anim calcmode="lin" valueType="num">
                                      <p:cBhvr additive="base">
                                        <p:cTn id="49" dur="500" fill="hold"/>
                                        <p:tgtEl>
                                          <p:spTgt spid="110"/>
                                        </p:tgtEl>
                                        <p:attrNameLst>
                                          <p:attrName>ppt_x</p:attrName>
                                        </p:attrNameLst>
                                      </p:cBhvr>
                                      <p:tavLst>
                                        <p:tav tm="0">
                                          <p:val>
                                            <p:strVal val="1+#ppt_w/2"/>
                                          </p:val>
                                        </p:tav>
                                        <p:tav tm="100000">
                                          <p:val>
                                            <p:strVal val="#ppt_x"/>
                                          </p:val>
                                        </p:tav>
                                      </p:tavLst>
                                    </p:anim>
                                    <p:anim calcmode="lin" valueType="num">
                                      <p:cBhvr additive="base">
                                        <p:cTn id="50" dur="500" fill="hold"/>
                                        <p:tgtEl>
                                          <p:spTgt spid="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671782"/>
            <a:ext cx="10515600" cy="4505181"/>
          </a:xfrm>
        </p:spPr>
        <p:txBody>
          <a:bodyPr/>
          <a:lstStyle/>
          <a:p>
            <a:r>
              <a:rPr kumimoji="1" lang="zh-CN" altLang="en-US" b="1" dirty="0">
                <a:latin typeface="宋体" panose="02010600030101010101" pitchFamily="2" charset="-122"/>
              </a:rPr>
              <a:t>计算机系统的组成</a:t>
            </a:r>
            <a:r>
              <a:rPr kumimoji="1" lang="zh-CN" altLang="en-US" sz="1100" b="1" dirty="0">
                <a:latin typeface="Times New Roman" panose="02020603050405020304" charset="0"/>
              </a:rPr>
              <a:t> </a:t>
            </a:r>
            <a:endParaRPr kumimoji="1" lang="zh-CN" altLang="en-US" sz="2400" b="1" dirty="0">
              <a:latin typeface="Times New Roman" panose="02020603050405020304" charset="0"/>
            </a:endParaRPr>
          </a:p>
          <a:p>
            <a:endParaRPr lang="zh-CN" altLang="en-US" dirty="0"/>
          </a:p>
        </p:txBody>
      </p:sp>
      <p:sp>
        <p:nvSpPr>
          <p:cNvPr id="9218" name="Rectangle 2"/>
          <p:cNvSpPr>
            <a:spLocks noGrp="1" noChangeArrowheads="1"/>
          </p:cNvSpPr>
          <p:nvPr>
            <p:ph type="title"/>
          </p:nvPr>
        </p:nvSpPr>
        <p:spPr/>
        <p:txBody>
          <a:bodyPr/>
          <a:lstStyle/>
          <a:p>
            <a:pPr eaLnBrk="1" hangingPunct="1"/>
            <a:r>
              <a:rPr lang="en-US" altLang="zh-CN" dirty="0"/>
              <a:t>1.1.1 </a:t>
            </a:r>
            <a:r>
              <a:rPr lang="zh-CN" altLang="en-US" dirty="0"/>
              <a:t>操作系统定义</a:t>
            </a:r>
            <a:r>
              <a:rPr lang="en-US" altLang="zh-CN" dirty="0"/>
              <a:t>-</a:t>
            </a:r>
            <a:r>
              <a:rPr lang="zh-CN" altLang="en-US" dirty="0"/>
              <a:t>什么是操作系统</a:t>
            </a:r>
          </a:p>
        </p:txBody>
      </p:sp>
      <p:sp>
        <p:nvSpPr>
          <p:cNvPr id="9220" name="Rectangle 17"/>
          <p:cNvSpPr>
            <a:spLocks noChangeArrowheads="1"/>
          </p:cNvSpPr>
          <p:nvPr/>
        </p:nvSpPr>
        <p:spPr bwMode="auto">
          <a:xfrm>
            <a:off x="2120900" y="1181101"/>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kumimoji="1" lang="zh-CN" altLang="en-US" sz="2400" b="1" i="0" dirty="0">
              <a:latin typeface="Times New Roman" panose="02020603050405020304" charset="0"/>
            </a:endParaRPr>
          </a:p>
        </p:txBody>
      </p:sp>
      <p:grpSp>
        <p:nvGrpSpPr>
          <p:cNvPr id="19" name="Group 28"/>
          <p:cNvGrpSpPr/>
          <p:nvPr/>
        </p:nvGrpSpPr>
        <p:grpSpPr bwMode="auto">
          <a:xfrm>
            <a:off x="1114201" y="2805546"/>
            <a:ext cx="9683107" cy="3019425"/>
            <a:chOff x="192" y="1680"/>
            <a:chExt cx="5376" cy="1902"/>
          </a:xfrm>
        </p:grpSpPr>
        <p:grpSp>
          <p:nvGrpSpPr>
            <p:cNvPr id="20" name="Group 26"/>
            <p:cNvGrpSpPr/>
            <p:nvPr/>
          </p:nvGrpSpPr>
          <p:grpSpPr bwMode="auto">
            <a:xfrm>
              <a:off x="192" y="1680"/>
              <a:ext cx="5376" cy="1414"/>
              <a:chOff x="192" y="1680"/>
              <a:chExt cx="5376" cy="1414"/>
            </a:xfrm>
          </p:grpSpPr>
          <p:sp>
            <p:nvSpPr>
              <p:cNvPr id="22" name="Line 15"/>
              <p:cNvSpPr>
                <a:spLocks noChangeShapeType="1"/>
              </p:cNvSpPr>
              <p:nvPr/>
            </p:nvSpPr>
            <p:spPr bwMode="auto">
              <a:xfrm>
                <a:off x="3456" y="2256"/>
                <a:ext cx="146" cy="0"/>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grpSp>
            <p:nvGrpSpPr>
              <p:cNvPr id="23" name="Group 25"/>
              <p:cNvGrpSpPr/>
              <p:nvPr/>
            </p:nvGrpSpPr>
            <p:grpSpPr bwMode="auto">
              <a:xfrm>
                <a:off x="192" y="1680"/>
                <a:ext cx="5376" cy="1414"/>
                <a:chOff x="192" y="1680"/>
                <a:chExt cx="5376" cy="1414"/>
              </a:xfrm>
            </p:grpSpPr>
            <p:sp>
              <p:nvSpPr>
                <p:cNvPr id="24" name="Rectangle 7"/>
                <p:cNvSpPr>
                  <a:spLocks noChangeArrowheads="1"/>
                </p:cNvSpPr>
                <p:nvPr/>
              </p:nvSpPr>
              <p:spPr bwMode="auto">
                <a:xfrm>
                  <a:off x="1584" y="2784"/>
                  <a:ext cx="3581" cy="310"/>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a:solidFill>
                        <a:schemeClr val="bg1"/>
                      </a:solidFill>
                      <a:latin typeface="微软雅黑" panose="020B0503020204020204" pitchFamily="34" charset="-122"/>
                      <a:ea typeface="微软雅黑" panose="020B0503020204020204" pitchFamily="34" charset="-122"/>
                    </a:rPr>
                    <a:t>硬件及固件（裸机）</a:t>
                  </a:r>
                </a:p>
              </p:txBody>
            </p:sp>
            <p:sp>
              <p:nvSpPr>
                <p:cNvPr id="25" name="Rectangle 8"/>
                <p:cNvSpPr>
                  <a:spLocks noChangeArrowheads="1"/>
                </p:cNvSpPr>
                <p:nvPr/>
              </p:nvSpPr>
              <p:spPr bwMode="auto">
                <a:xfrm>
                  <a:off x="2592" y="1680"/>
                  <a:ext cx="861" cy="327"/>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a:solidFill>
                        <a:schemeClr val="bg1"/>
                      </a:solidFill>
                      <a:latin typeface="微软雅黑" panose="020B0503020204020204" pitchFamily="34" charset="-122"/>
                      <a:ea typeface="微软雅黑" panose="020B0503020204020204" pitchFamily="34" charset="-122"/>
                    </a:rPr>
                    <a:t>应用软件</a:t>
                  </a:r>
                </a:p>
              </p:txBody>
            </p:sp>
            <p:sp>
              <p:nvSpPr>
                <p:cNvPr id="26" name="Rectangle 9"/>
                <p:cNvSpPr>
                  <a:spLocks noChangeArrowheads="1"/>
                </p:cNvSpPr>
                <p:nvPr/>
              </p:nvSpPr>
              <p:spPr bwMode="auto">
                <a:xfrm>
                  <a:off x="2592" y="2112"/>
                  <a:ext cx="861" cy="300"/>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系统软件</a:t>
                  </a:r>
                </a:p>
              </p:txBody>
            </p:sp>
            <p:sp>
              <p:nvSpPr>
                <p:cNvPr id="27" name="Freeform 10"/>
                <p:cNvSpPr/>
                <p:nvPr/>
              </p:nvSpPr>
              <p:spPr bwMode="auto">
                <a:xfrm>
                  <a:off x="1392" y="2112"/>
                  <a:ext cx="194" cy="816"/>
                </a:xfrm>
                <a:custGeom>
                  <a:avLst/>
                  <a:gdLst>
                    <a:gd name="T0" fmla="*/ 19917 w 20000"/>
                    <a:gd name="T1" fmla="*/ 0 h 20000"/>
                    <a:gd name="T2" fmla="*/ 0 w 20000"/>
                    <a:gd name="T3" fmla="*/ 0 h 20000"/>
                    <a:gd name="T4" fmla="*/ 0 w 20000"/>
                    <a:gd name="T5" fmla="*/ 19984 h 20000"/>
                    <a:gd name="T6" fmla="*/ 19917 w 20000"/>
                    <a:gd name="T7" fmla="*/ 19984 h 20000"/>
                  </a:gdLst>
                  <a:ahLst/>
                  <a:cxnLst>
                    <a:cxn ang="0">
                      <a:pos x="T0" y="T1"/>
                    </a:cxn>
                    <a:cxn ang="0">
                      <a:pos x="T2" y="T3"/>
                    </a:cxn>
                    <a:cxn ang="0">
                      <a:pos x="T4" y="T5"/>
                    </a:cxn>
                    <a:cxn ang="0">
                      <a:pos x="T6" y="T7"/>
                    </a:cxn>
                  </a:cxnLst>
                  <a:rect l="0" t="0" r="r" b="b"/>
                  <a:pathLst>
                    <a:path w="20000" h="20000">
                      <a:moveTo>
                        <a:pt x="19917" y="0"/>
                      </a:moveTo>
                      <a:lnTo>
                        <a:pt x="0" y="0"/>
                      </a:lnTo>
                      <a:lnTo>
                        <a:pt x="0" y="19984"/>
                      </a:lnTo>
                      <a:lnTo>
                        <a:pt x="19917" y="19984"/>
                      </a:lnTo>
                    </a:path>
                  </a:pathLst>
                </a:custGeom>
                <a:ln>
                  <a:headEnd type="none" w="med" len="med"/>
                  <a:tailEnd type="none" w="med" len="me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grpSp>
              <p:nvGrpSpPr>
                <p:cNvPr id="28" name="Group 22"/>
                <p:cNvGrpSpPr/>
                <p:nvPr/>
              </p:nvGrpSpPr>
              <p:grpSpPr bwMode="auto">
                <a:xfrm>
                  <a:off x="192" y="1968"/>
                  <a:ext cx="2123" cy="857"/>
                  <a:chOff x="432" y="1920"/>
                  <a:chExt cx="2123" cy="857"/>
                </a:xfrm>
              </p:grpSpPr>
              <p:sp>
                <p:nvSpPr>
                  <p:cNvPr id="34" name="Rectangle 5"/>
                  <p:cNvSpPr>
                    <a:spLocks noChangeArrowheads="1"/>
                  </p:cNvSpPr>
                  <p:nvPr/>
                </p:nvSpPr>
                <p:spPr bwMode="auto">
                  <a:xfrm>
                    <a:off x="432" y="2208"/>
                    <a:ext cx="1024" cy="569"/>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计算机系统</a:t>
                    </a:r>
                  </a:p>
                  <a:p>
                    <a:pPr algn="ctr"/>
                    <a:r>
                      <a:rPr kumimoji="1" lang="en-US" altLang="zh-CN" b="1" dirty="0">
                        <a:solidFill>
                          <a:schemeClr val="bg1"/>
                        </a:solidFill>
                        <a:latin typeface="微软雅黑" panose="020B0503020204020204" pitchFamily="34" charset="-122"/>
                        <a:ea typeface="微软雅黑" panose="020B0503020204020204" pitchFamily="34" charset="-122"/>
                      </a:rPr>
                      <a:t>(</a:t>
                    </a:r>
                    <a:r>
                      <a:rPr kumimoji="1" lang="zh-CN" altLang="en-US" b="1" dirty="0">
                        <a:solidFill>
                          <a:schemeClr val="bg1"/>
                        </a:solidFill>
                        <a:latin typeface="微软雅黑" panose="020B0503020204020204" pitchFamily="34" charset="-122"/>
                        <a:ea typeface="微软雅黑" panose="020B0503020204020204" pitchFamily="34" charset="-122"/>
                      </a:rPr>
                      <a:t>层次结构</a:t>
                    </a:r>
                    <a:r>
                      <a:rPr kumimoji="1" lang="en-US" altLang="zh-CN" b="1" dirty="0">
                        <a:solidFill>
                          <a:schemeClr val="bg1"/>
                        </a:solidFill>
                        <a:latin typeface="微软雅黑" panose="020B0503020204020204" pitchFamily="34" charset="-122"/>
                        <a:ea typeface="微软雅黑" panose="020B0503020204020204" pitchFamily="34" charset="-122"/>
                      </a:rPr>
                      <a:t>)</a:t>
                    </a:r>
                  </a:p>
                </p:txBody>
              </p:sp>
              <p:sp>
                <p:nvSpPr>
                  <p:cNvPr id="35" name="Rectangle 6"/>
                  <p:cNvSpPr>
                    <a:spLocks noChangeArrowheads="1"/>
                  </p:cNvSpPr>
                  <p:nvPr/>
                </p:nvSpPr>
                <p:spPr bwMode="auto">
                  <a:xfrm>
                    <a:off x="1824" y="1920"/>
                    <a:ext cx="731" cy="286"/>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dirty="0">
                        <a:solidFill>
                          <a:schemeClr val="bg1"/>
                        </a:solidFill>
                        <a:latin typeface="微软雅黑" panose="020B0503020204020204" pitchFamily="34" charset="-122"/>
                        <a:ea typeface="微软雅黑" panose="020B0503020204020204" pitchFamily="34" charset="-122"/>
                      </a:rPr>
                      <a:t>软件</a:t>
                    </a:r>
                  </a:p>
                </p:txBody>
              </p:sp>
              <p:sp>
                <p:nvSpPr>
                  <p:cNvPr id="36" name="Line 11"/>
                  <p:cNvSpPr>
                    <a:spLocks noChangeShapeType="1"/>
                  </p:cNvSpPr>
                  <p:nvPr/>
                </p:nvSpPr>
                <p:spPr bwMode="auto">
                  <a:xfrm>
                    <a:off x="1440" y="2496"/>
                    <a:ext cx="195"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grpSp>
            <p:sp>
              <p:nvSpPr>
                <p:cNvPr id="29" name="Freeform 12"/>
                <p:cNvSpPr/>
                <p:nvPr/>
              </p:nvSpPr>
              <p:spPr bwMode="auto">
                <a:xfrm>
                  <a:off x="2448" y="1824"/>
                  <a:ext cx="146" cy="442"/>
                </a:xfrm>
                <a:custGeom>
                  <a:avLst/>
                  <a:gdLst>
                    <a:gd name="T0" fmla="*/ 19917 w 20000"/>
                    <a:gd name="T1" fmla="*/ 0 h 20000"/>
                    <a:gd name="T2" fmla="*/ 0 w 20000"/>
                    <a:gd name="T3" fmla="*/ 0 h 20000"/>
                    <a:gd name="T4" fmla="*/ 0 w 20000"/>
                    <a:gd name="T5" fmla="*/ 19968 h 20000"/>
                    <a:gd name="T6" fmla="*/ 19917 w 20000"/>
                    <a:gd name="T7" fmla="*/ 19968 h 20000"/>
                  </a:gdLst>
                  <a:ahLst/>
                  <a:cxnLst>
                    <a:cxn ang="0">
                      <a:pos x="T0" y="T1"/>
                    </a:cxn>
                    <a:cxn ang="0">
                      <a:pos x="T2" y="T3"/>
                    </a:cxn>
                    <a:cxn ang="0">
                      <a:pos x="T4" y="T5"/>
                    </a:cxn>
                    <a:cxn ang="0">
                      <a:pos x="T6" y="T7"/>
                    </a:cxn>
                  </a:cxnLst>
                  <a:rect l="0" t="0" r="r" b="b"/>
                  <a:pathLst>
                    <a:path w="20000" h="20000">
                      <a:moveTo>
                        <a:pt x="19917" y="0"/>
                      </a:moveTo>
                      <a:lnTo>
                        <a:pt x="0" y="0"/>
                      </a:lnTo>
                      <a:lnTo>
                        <a:pt x="0" y="19968"/>
                      </a:lnTo>
                      <a:lnTo>
                        <a:pt x="19917" y="19968"/>
                      </a:lnTo>
                    </a:path>
                  </a:pathLst>
                </a:custGeom>
                <a:ln>
                  <a:headEnd type="none" w="med" len="med"/>
                  <a:tailEnd type="none" w="med" len="me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sp>
              <p:nvSpPr>
                <p:cNvPr id="30" name="Line 13"/>
                <p:cNvSpPr>
                  <a:spLocks noChangeShapeType="1"/>
                </p:cNvSpPr>
                <p:nvPr/>
              </p:nvSpPr>
              <p:spPr bwMode="auto">
                <a:xfrm>
                  <a:off x="2304" y="2112"/>
                  <a:ext cx="147"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sp>
              <p:nvSpPr>
                <p:cNvPr id="31" name="Rectangle 14"/>
                <p:cNvSpPr>
                  <a:spLocks noChangeArrowheads="1"/>
                </p:cNvSpPr>
                <p:nvPr/>
              </p:nvSpPr>
              <p:spPr bwMode="auto">
                <a:xfrm>
                  <a:off x="3792" y="1872"/>
                  <a:ext cx="1776" cy="288"/>
                </a:xfrm>
                <a:prstGeom prst="rect">
                  <a:avLst/>
                </a:prstGeom>
                <a:solidFill>
                  <a:srgbClr val="3C6EB4"/>
                </a:solidFill>
                <a:extLst>
                  <a:ext uri="{AF507438-7753-43E0-B8FC-AC1667EBCBE1}">
                    <a14:hiddenEffects xmlns:a14="http://schemas.microsoft.com/office/drawing/2010/main">
                      <a:effectLst>
                        <a:outerShdw dist="35921" dir="2700000" algn="ctr" rotWithShape="0">
                          <a:srgbClr val="808080"/>
                        </a:outerShdw>
                      </a:effectLst>
                    </a14:hiddenEffects>
                  </a:ext>
                </a:extLst>
              </p:spPr>
              <p:style>
                <a:lnRef idx="0">
                  <a:schemeClr val="accent1"/>
                </a:lnRef>
                <a:fillRef idx="3">
                  <a:schemeClr val="accent1"/>
                </a:fillRef>
                <a:effectRef idx="3">
                  <a:schemeClr val="accent1"/>
                </a:effectRef>
                <a:fontRef idx="minor">
                  <a:schemeClr val="lt1"/>
                </a:fontRef>
              </p:style>
              <p:txBody>
                <a:bodyPr lIns="12700" tIns="12700" rIns="12700" bIns="12700" anchor="ctr"/>
                <a:lstStyle/>
                <a:p>
                  <a:pPr algn="ctr"/>
                  <a:r>
                    <a:rPr kumimoji="1" lang="zh-CN" altLang="en-US" b="1">
                      <a:solidFill>
                        <a:schemeClr val="bg1"/>
                      </a:solidFill>
                      <a:latin typeface="微软雅黑" panose="020B0503020204020204" pitchFamily="34" charset="-122"/>
                      <a:ea typeface="微软雅黑" panose="020B0503020204020204" pitchFamily="34" charset="-122"/>
                    </a:rPr>
                    <a:t>编辑软件，编译软件</a:t>
                  </a:r>
                </a:p>
              </p:txBody>
            </p:sp>
            <p:sp>
              <p:nvSpPr>
                <p:cNvPr id="32" name="Freeform 16"/>
                <p:cNvSpPr/>
                <p:nvPr/>
              </p:nvSpPr>
              <p:spPr bwMode="auto">
                <a:xfrm>
                  <a:off x="3600" y="1968"/>
                  <a:ext cx="194" cy="528"/>
                </a:xfrm>
                <a:custGeom>
                  <a:avLst/>
                  <a:gdLst>
                    <a:gd name="T0" fmla="*/ 19917 w 20000"/>
                    <a:gd name="T1" fmla="*/ 0 h 20000"/>
                    <a:gd name="T2" fmla="*/ 0 w 20000"/>
                    <a:gd name="T3" fmla="*/ 0 h 20000"/>
                    <a:gd name="T4" fmla="*/ 0 w 20000"/>
                    <a:gd name="T5" fmla="*/ 19968 h 20000"/>
                    <a:gd name="T6" fmla="*/ 19917 w 20000"/>
                    <a:gd name="T7" fmla="*/ 19968 h 20000"/>
                  </a:gdLst>
                  <a:ahLst/>
                  <a:cxnLst>
                    <a:cxn ang="0">
                      <a:pos x="T0" y="T1"/>
                    </a:cxn>
                    <a:cxn ang="0">
                      <a:pos x="T2" y="T3"/>
                    </a:cxn>
                    <a:cxn ang="0">
                      <a:pos x="T4" y="T5"/>
                    </a:cxn>
                    <a:cxn ang="0">
                      <a:pos x="T6" y="T7"/>
                    </a:cxn>
                  </a:cxnLst>
                  <a:rect l="0" t="0" r="r" b="b"/>
                  <a:pathLst>
                    <a:path w="20000" h="20000">
                      <a:moveTo>
                        <a:pt x="19917" y="0"/>
                      </a:moveTo>
                      <a:lnTo>
                        <a:pt x="0" y="0"/>
                      </a:lnTo>
                      <a:lnTo>
                        <a:pt x="0" y="19968"/>
                      </a:lnTo>
                      <a:lnTo>
                        <a:pt x="19917" y="19968"/>
                      </a:lnTo>
                    </a:path>
                  </a:pathLst>
                </a:custGeom>
                <a:ln>
                  <a:headEnd type="none" w="med" len="med"/>
                  <a:tailEnd type="none" w="med" len="me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tyle>
                <a:lnRef idx="3">
                  <a:schemeClr val="dk1"/>
                </a:lnRef>
                <a:fillRef idx="0">
                  <a:schemeClr val="dk1"/>
                </a:fillRef>
                <a:effectRef idx="2">
                  <a:schemeClr val="dk1"/>
                </a:effectRef>
                <a:fontRef idx="minor">
                  <a:schemeClr val="tx1"/>
                </a:fontRef>
              </p:style>
              <p:txBody>
                <a:bodyPr anchor="ctr"/>
                <a:lstStyle/>
                <a:p>
                  <a:pPr algn="ctr"/>
                  <a:endParaRPr lang="zh-CN" altLang="en-US" b="1">
                    <a:latin typeface="微软雅黑" panose="020B0503020204020204" pitchFamily="34" charset="-122"/>
                    <a:ea typeface="微软雅黑" panose="020B0503020204020204" pitchFamily="34" charset="-122"/>
                  </a:endParaRPr>
                </a:p>
              </p:txBody>
            </p:sp>
            <p:sp>
              <p:nvSpPr>
                <p:cNvPr id="33" name="Rectangle 17"/>
                <p:cNvSpPr>
                  <a:spLocks noChangeArrowheads="1"/>
                </p:cNvSpPr>
                <p:nvPr/>
              </p:nvSpPr>
              <p:spPr bwMode="auto">
                <a:xfrm>
                  <a:off x="3792" y="2352"/>
                  <a:ext cx="1776" cy="271"/>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5"/>
                </a:lnRef>
                <a:fillRef idx="1">
                  <a:schemeClr val="lt1"/>
                </a:fillRef>
                <a:effectRef idx="0">
                  <a:schemeClr val="accent5"/>
                </a:effectRef>
                <a:fontRef idx="minor">
                  <a:schemeClr val="dk1"/>
                </a:fontRef>
              </p:style>
              <p:txBody>
                <a:bodyPr lIns="12700" tIns="12700" rIns="12700" bIns="12700" anchor="ctr"/>
                <a:lstStyle/>
                <a:p>
                  <a:pPr algn="ctr"/>
                  <a:r>
                    <a:rPr kumimoji="1" lang="zh-CN" altLang="en-US" sz="2400" b="1" dirty="0">
                      <a:solidFill>
                        <a:schemeClr val="accent3">
                          <a:lumMod val="60000"/>
                          <a:lumOff val="40000"/>
                        </a:schemeClr>
                      </a:solidFill>
                      <a:latin typeface="微软雅黑" panose="020B0503020204020204" pitchFamily="34" charset="-122"/>
                      <a:ea typeface="微软雅黑" panose="020B0503020204020204" pitchFamily="34" charset="-122"/>
                    </a:rPr>
                    <a:t>操作系统</a:t>
                  </a:r>
                </a:p>
              </p:txBody>
            </p:sp>
          </p:grpSp>
        </p:grpSp>
        <p:sp>
          <p:nvSpPr>
            <p:cNvPr id="21" name="Text Box 19"/>
            <p:cNvSpPr txBox="1">
              <a:spLocks noChangeArrowheads="1"/>
            </p:cNvSpPr>
            <p:nvPr/>
          </p:nvSpPr>
          <p:spPr bwMode="auto">
            <a:xfrm>
              <a:off x="2246" y="3349"/>
              <a:ext cx="11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b="1" dirty="0">
                  <a:latin typeface="微软雅黑" panose="020B0503020204020204" pitchFamily="34" charset="-122"/>
                  <a:ea typeface="微软雅黑" panose="020B0503020204020204" pitchFamily="34" charset="-122"/>
                </a:rPr>
                <a:t>计算机系统的组成</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1.1.1 </a:t>
            </a:r>
            <a:r>
              <a:rPr lang="zh-CN" altLang="en-US" dirty="0"/>
              <a:t>操作系统定义</a:t>
            </a:r>
          </a:p>
        </p:txBody>
      </p:sp>
      <p:sp>
        <p:nvSpPr>
          <p:cNvPr id="12291" name="Rectangle 3"/>
          <p:cNvSpPr>
            <a:spLocks noGrp="1" noChangeArrowheads="1"/>
          </p:cNvSpPr>
          <p:nvPr>
            <p:ph idx="1"/>
          </p:nvPr>
        </p:nvSpPr>
        <p:spPr/>
        <p:txBody>
          <a:bodyPr>
            <a:normAutofit fontScale="77500" lnSpcReduction="20000"/>
          </a:bodyPr>
          <a:lstStyle/>
          <a:p>
            <a:r>
              <a:rPr lang="zh-CN" altLang="en-US" b="1" dirty="0">
                <a:solidFill>
                  <a:srgbClr val="FF0000"/>
                </a:solidFill>
              </a:rPr>
              <a:t>没有公认的精确定义</a:t>
            </a:r>
          </a:p>
          <a:p>
            <a:r>
              <a:rPr lang="zh-CN" altLang="en-US" dirty="0"/>
              <a:t>操作系统 </a:t>
            </a:r>
            <a:r>
              <a:rPr lang="en-US" altLang="zh-CN" dirty="0"/>
              <a:t>operating system(OS)</a:t>
            </a:r>
            <a:r>
              <a:rPr lang="zh-CN" altLang="en-US" dirty="0"/>
              <a:t>是配置在计算机硬件上的</a:t>
            </a:r>
            <a:r>
              <a:rPr lang="zh-CN" altLang="en-US" b="1" dirty="0">
                <a:solidFill>
                  <a:srgbClr val="FF0000"/>
                </a:solidFill>
              </a:rPr>
              <a:t>第一层软件</a:t>
            </a:r>
            <a:r>
              <a:rPr lang="zh-CN" altLang="en-US" dirty="0"/>
              <a:t>，是对硬件系统的首次扩充。</a:t>
            </a:r>
          </a:p>
          <a:p>
            <a:r>
              <a:rPr lang="zh-CN" altLang="en-US" dirty="0"/>
              <a:t>操作系统是一组控制和管理计算机硬件和软件资源，方便用户使用的程序的集合。</a:t>
            </a:r>
          </a:p>
          <a:p>
            <a:pPr lvl="1"/>
            <a:r>
              <a:rPr lang="zh-CN" altLang="en-US" dirty="0"/>
              <a:t>控制程序执行以防错误和不当使用</a:t>
            </a:r>
          </a:p>
          <a:p>
            <a:pPr lvl="1"/>
            <a:r>
              <a:rPr lang="zh-CN" altLang="en-US" dirty="0"/>
              <a:t>执行用户程序并提供服务</a:t>
            </a:r>
          </a:p>
          <a:p>
            <a:pPr lvl="1"/>
            <a:r>
              <a:rPr lang="zh-CN" altLang="en-US" dirty="0"/>
              <a:t>管理各种计算机资源：</a:t>
            </a:r>
            <a:r>
              <a:rPr lang="en-US" altLang="zh-CN" dirty="0"/>
              <a:t>CPU</a:t>
            </a:r>
            <a:r>
              <a:rPr lang="zh-CN" altLang="en-US" dirty="0"/>
              <a:t>、内存、硬盘、硬件外设等</a:t>
            </a:r>
          </a:p>
          <a:p>
            <a:pPr lvl="1"/>
            <a:r>
              <a:rPr lang="zh-CN" altLang="en-US" dirty="0"/>
              <a:t>有效解决冲突请求并确保资源公平使用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1.1.1 </a:t>
            </a:r>
            <a:r>
              <a:rPr lang="zh-CN" altLang="en-US" dirty="0"/>
              <a:t>操作系统定义</a:t>
            </a:r>
          </a:p>
        </p:txBody>
      </p:sp>
      <p:sp>
        <p:nvSpPr>
          <p:cNvPr id="13315" name="Rectangle 3"/>
          <p:cNvSpPr>
            <a:spLocks noGrp="1" noChangeArrowheads="1"/>
          </p:cNvSpPr>
          <p:nvPr>
            <p:ph idx="1"/>
          </p:nvPr>
        </p:nvSpPr>
        <p:spPr/>
        <p:txBody>
          <a:bodyPr>
            <a:normAutofit fontScale="77500" lnSpcReduction="20000"/>
          </a:bodyPr>
          <a:lstStyle/>
          <a:p>
            <a:r>
              <a:rPr lang="zh-CN" altLang="en-US" dirty="0"/>
              <a:t>几种观点</a:t>
            </a:r>
          </a:p>
          <a:p>
            <a:pPr lvl="1"/>
            <a:r>
              <a:rPr lang="zh-CN" altLang="en-US" dirty="0"/>
              <a:t> </a:t>
            </a:r>
            <a:r>
              <a:rPr lang="en-US" altLang="zh-CN" dirty="0"/>
              <a:t>(1) OS</a:t>
            </a:r>
            <a:r>
              <a:rPr lang="zh-CN" altLang="en-US" dirty="0"/>
              <a:t>是计算机硬件、软件资源的管理者。</a:t>
            </a:r>
          </a:p>
          <a:p>
            <a:pPr lvl="1"/>
            <a:r>
              <a:rPr lang="zh-CN" altLang="en-US" dirty="0"/>
              <a:t> </a:t>
            </a:r>
            <a:r>
              <a:rPr lang="en-US" altLang="zh-CN" dirty="0"/>
              <a:t>(2) OS</a:t>
            </a:r>
            <a:r>
              <a:rPr lang="zh-CN" altLang="en-US" dirty="0"/>
              <a:t>是用户使用系统的接口</a:t>
            </a:r>
          </a:p>
          <a:p>
            <a:pPr lvl="1"/>
            <a:endParaRPr lang="zh-CN" altLang="en-US" dirty="0"/>
          </a:p>
          <a:p>
            <a:pPr lvl="1"/>
            <a:endParaRPr lang="zh-CN" altLang="en-US" dirty="0"/>
          </a:p>
          <a:p>
            <a:pPr lvl="1"/>
            <a:endParaRPr lang="zh-CN" altLang="en-US" dirty="0"/>
          </a:p>
          <a:p>
            <a:pPr lvl="1"/>
            <a:endParaRPr lang="zh-CN" altLang="en-US" dirty="0"/>
          </a:p>
          <a:p>
            <a:pPr lvl="1"/>
            <a:endParaRPr lang="zh-CN" altLang="en-US" dirty="0"/>
          </a:p>
          <a:p>
            <a:pPr lvl="1"/>
            <a:r>
              <a:rPr lang="en-US" altLang="zh-CN" dirty="0"/>
              <a:t>(3) OS</a:t>
            </a:r>
            <a:r>
              <a:rPr lang="zh-CN" altLang="en-US" dirty="0"/>
              <a:t>是扩展机</a:t>
            </a:r>
            <a:r>
              <a:rPr lang="en-US" altLang="zh-CN" dirty="0"/>
              <a:t>(extended machine)/</a:t>
            </a:r>
            <a:r>
              <a:rPr lang="zh-CN" altLang="en-US" dirty="0"/>
              <a:t>虚拟机</a:t>
            </a:r>
            <a:r>
              <a:rPr lang="en-US" altLang="zh-CN" dirty="0"/>
              <a:t>(virtual machine)</a:t>
            </a:r>
            <a:r>
              <a:rPr lang="zh-CN" altLang="en-US" dirty="0"/>
              <a:t>。</a:t>
            </a:r>
          </a:p>
          <a:p>
            <a:pPr lvl="2"/>
            <a:r>
              <a:rPr lang="zh-CN" altLang="en-US" dirty="0"/>
              <a:t>在裸机上添加：设备管理、文件管理、存储管理（针对内存和外存）、处理机管理</a:t>
            </a:r>
          </a:p>
        </p:txBody>
      </p:sp>
      <p:grpSp>
        <p:nvGrpSpPr>
          <p:cNvPr id="13316" name="Group 5"/>
          <p:cNvGrpSpPr/>
          <p:nvPr/>
        </p:nvGrpSpPr>
        <p:grpSpPr bwMode="auto">
          <a:xfrm>
            <a:off x="1844387" y="3061565"/>
            <a:ext cx="4492625" cy="1725613"/>
            <a:chOff x="1152" y="3050"/>
            <a:chExt cx="2505" cy="879"/>
          </a:xfrm>
        </p:grpSpPr>
        <p:sp>
          <p:nvSpPr>
            <p:cNvPr id="13317" name="AutoShape 6"/>
            <p:cNvSpPr/>
            <p:nvPr/>
          </p:nvSpPr>
          <p:spPr bwMode="auto">
            <a:xfrm>
              <a:off x="1152" y="3408"/>
              <a:ext cx="144" cy="432"/>
            </a:xfrm>
            <a:prstGeom prst="leftBrace">
              <a:avLst>
                <a:gd name="adj1" fmla="val 25000"/>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
          <p:nvSpPr>
            <p:cNvPr id="13318" name="AutoShape 7"/>
            <p:cNvSpPr/>
            <p:nvPr/>
          </p:nvSpPr>
          <p:spPr bwMode="auto">
            <a:xfrm>
              <a:off x="1968" y="3216"/>
              <a:ext cx="48" cy="384"/>
            </a:xfrm>
            <a:prstGeom prst="leftBrace">
              <a:avLst>
                <a:gd name="adj1" fmla="val 66667"/>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
          <p:nvSpPr>
            <p:cNvPr id="13319" name="Rectangle 8"/>
            <p:cNvSpPr>
              <a:spLocks noChangeArrowheads="1"/>
            </p:cNvSpPr>
            <p:nvPr/>
          </p:nvSpPr>
          <p:spPr bwMode="auto">
            <a:xfrm>
              <a:off x="1488" y="3696"/>
              <a:ext cx="18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zh-CN" altLang="en-US" sz="2400" b="1" i="0">
                  <a:latin typeface="Times New Roman" panose="02020603050405020304" charset="0"/>
                </a:rPr>
                <a:t>系统调用（编程接口）</a:t>
              </a:r>
              <a:endParaRPr kumimoji="1" lang="zh-CN" altLang="en-US" sz="2400" i="0">
                <a:latin typeface="Times New Roman" panose="02020603050405020304" charset="0"/>
              </a:endParaRPr>
            </a:p>
          </p:txBody>
        </p:sp>
        <p:sp>
          <p:nvSpPr>
            <p:cNvPr id="13320" name="Rectangle 9"/>
            <p:cNvSpPr>
              <a:spLocks noChangeArrowheads="1"/>
            </p:cNvSpPr>
            <p:nvPr/>
          </p:nvSpPr>
          <p:spPr bwMode="auto">
            <a:xfrm>
              <a:off x="1392" y="3264"/>
              <a:ext cx="4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zh-CN" altLang="en-US" sz="2400" b="1" i="0">
                  <a:latin typeface="Times New Roman" panose="02020603050405020304" charset="0"/>
                </a:rPr>
                <a:t>命令</a:t>
              </a:r>
            </a:p>
          </p:txBody>
        </p:sp>
        <p:sp>
          <p:nvSpPr>
            <p:cNvPr id="13321" name="Text Box 10"/>
            <p:cNvSpPr txBox="1">
              <a:spLocks noChangeArrowheads="1"/>
            </p:cNvSpPr>
            <p:nvPr/>
          </p:nvSpPr>
          <p:spPr bwMode="auto">
            <a:xfrm>
              <a:off x="2150" y="3050"/>
              <a:ext cx="65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zh-CN" sz="2400" b="1" i="0" dirty="0">
                  <a:latin typeface="Times New Roman" panose="02020603050405020304" charset="0"/>
                </a:rPr>
                <a:t> </a:t>
              </a:r>
              <a:r>
                <a:rPr kumimoji="1" lang="zh-CN" altLang="en-US" sz="2400" b="1" i="0" dirty="0">
                  <a:latin typeface="Times New Roman" panose="02020603050405020304" charset="0"/>
                </a:rPr>
                <a:t>命令行</a:t>
              </a:r>
            </a:p>
          </p:txBody>
        </p:sp>
        <p:sp>
          <p:nvSpPr>
            <p:cNvPr id="13322" name="Text Box 11"/>
            <p:cNvSpPr txBox="1">
              <a:spLocks noChangeArrowheads="1"/>
            </p:cNvSpPr>
            <p:nvPr/>
          </p:nvSpPr>
          <p:spPr bwMode="auto">
            <a:xfrm>
              <a:off x="2208" y="3373"/>
              <a:ext cx="14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zh-CN" altLang="en-US" sz="2400" b="1" i="0">
                  <a:latin typeface="Times New Roman" panose="02020603050405020304" charset="0"/>
                </a:rPr>
                <a:t>图形界面（</a:t>
              </a:r>
              <a:r>
                <a:rPr kumimoji="1" lang="en-US" altLang="zh-CN" sz="2400" b="1" i="0">
                  <a:latin typeface="Times New Roman" panose="02020603050405020304" charset="0"/>
                </a:rPr>
                <a:t>GUI</a:t>
              </a:r>
              <a:r>
                <a:rPr kumimoji="1" lang="zh-CN" altLang="en-US" sz="2400" b="1" i="0">
                  <a:latin typeface="Times New Roman" panose="02020603050405020304" charset="0"/>
                </a:rPr>
                <a:t>）</a:t>
              </a:r>
              <a:endParaRPr kumimoji="1" lang="zh-CN" altLang="en-US" sz="2400" i="0">
                <a:latin typeface="Times New Roman" panose="0202060305040502030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dirty="0"/>
              <a:t>1.1.2 </a:t>
            </a:r>
            <a:r>
              <a:rPr lang="zh-CN" altLang="en-US" dirty="0"/>
              <a:t>操作系统的地位和目标</a:t>
            </a:r>
          </a:p>
        </p:txBody>
      </p:sp>
      <p:sp>
        <p:nvSpPr>
          <p:cNvPr id="14339" name="Rectangle 3"/>
          <p:cNvSpPr>
            <a:spLocks noGrp="1" noChangeArrowheads="1"/>
          </p:cNvSpPr>
          <p:nvPr>
            <p:ph idx="1"/>
          </p:nvPr>
        </p:nvSpPr>
        <p:spPr>
          <a:xfrm>
            <a:off x="838200" y="1357746"/>
            <a:ext cx="10515600" cy="4819217"/>
          </a:xfrm>
        </p:spPr>
        <p:txBody>
          <a:bodyPr>
            <a:normAutofit fontScale="62500" lnSpcReduction="20000"/>
          </a:bodyPr>
          <a:lstStyle/>
          <a:p>
            <a:r>
              <a:rPr lang="zh-CN" altLang="en-US" dirty="0"/>
              <a:t>引入操作系统的目标</a:t>
            </a:r>
            <a:endParaRPr lang="en-US" altLang="zh-CN" b="1" dirty="0">
              <a:solidFill>
                <a:srgbClr val="C00000"/>
              </a:solidFill>
            </a:endParaRPr>
          </a:p>
          <a:p>
            <a:pPr lvl="1"/>
            <a:r>
              <a:rPr lang="zh-CN" altLang="en-US" b="1" dirty="0">
                <a:solidFill>
                  <a:srgbClr val="C00000"/>
                </a:solidFill>
              </a:rPr>
              <a:t>有效性</a:t>
            </a:r>
            <a:r>
              <a:rPr lang="zh-CN" altLang="en-US" dirty="0"/>
              <a:t>（系统管理人员的观点）：管理和分配硬件、软件资源，合理地组织计算机的工作流程</a:t>
            </a:r>
          </a:p>
          <a:p>
            <a:pPr lvl="1"/>
            <a:r>
              <a:rPr lang="zh-CN" altLang="en-US" b="1" dirty="0">
                <a:solidFill>
                  <a:srgbClr val="C00000"/>
                </a:solidFill>
              </a:rPr>
              <a:t>方便性</a:t>
            </a:r>
            <a:r>
              <a:rPr lang="zh-CN" altLang="en-US" dirty="0"/>
              <a:t>（用户的观点）：提供良好的、一致的用户接口，弥补硬件系统的类型和数量差别</a:t>
            </a:r>
          </a:p>
          <a:p>
            <a:pPr lvl="1"/>
            <a:r>
              <a:rPr lang="zh-CN" altLang="en-US" b="1" dirty="0">
                <a:solidFill>
                  <a:srgbClr val="C00000"/>
                </a:solidFill>
              </a:rPr>
              <a:t>可扩充性</a:t>
            </a:r>
            <a:r>
              <a:rPr lang="zh-CN" altLang="en-US" dirty="0"/>
              <a:t>（发展的观点）：引入操作系统给计算机系统的功能扩展提供支撑平台，使之在追加新功能和新服务时更加容易且不影响原有的功能和服务。这样硬件的类型和规模、操作系统本身的功能和管理策略、多个系统之间的资源共享和相互操作。</a:t>
            </a:r>
            <a:endParaRPr lang="en-US" altLang="zh-CN" dirty="0"/>
          </a:p>
          <a:p>
            <a:pPr lvl="1"/>
            <a:r>
              <a:rPr lang="zh-CN" altLang="en-US" b="1" dirty="0">
                <a:solidFill>
                  <a:srgbClr val="C00000"/>
                </a:solidFill>
              </a:rPr>
              <a:t>开放性</a:t>
            </a:r>
            <a:r>
              <a:rPr lang="zh-CN" altLang="en-US" dirty="0"/>
              <a:t>（世界的格局）：遵循世界的标准和规范，服从国际标准化组织的相关描述</a:t>
            </a:r>
          </a:p>
          <a:p>
            <a:r>
              <a:rPr lang="zh-CN" altLang="en-US" dirty="0"/>
              <a:t>操作系统的</a:t>
            </a:r>
            <a:r>
              <a:rPr lang="zh-CN" altLang="en-US" b="1" dirty="0">
                <a:solidFill>
                  <a:srgbClr val="C00000"/>
                </a:solidFill>
              </a:rPr>
              <a:t>设计目标</a:t>
            </a:r>
            <a:endParaRPr lang="en-US" altLang="zh-CN" b="1" dirty="0">
              <a:solidFill>
                <a:srgbClr val="C00000"/>
              </a:solidFill>
            </a:endParaRPr>
          </a:p>
          <a:p>
            <a:pPr lvl="1"/>
            <a:r>
              <a:rPr lang="zh-CN" altLang="en-US" dirty="0"/>
              <a:t>有效</a:t>
            </a:r>
            <a:endParaRPr lang="en-US" altLang="zh-CN" dirty="0"/>
          </a:p>
          <a:p>
            <a:pPr lvl="2">
              <a:spcBef>
                <a:spcPts val="0"/>
              </a:spcBef>
            </a:pPr>
            <a:r>
              <a:rPr lang="zh-CN" altLang="en-US" dirty="0"/>
              <a:t>系统效率（如</a:t>
            </a:r>
            <a:r>
              <a:rPr lang="en-US" altLang="zh-CN" dirty="0"/>
              <a:t>CPU</a:t>
            </a:r>
            <a:r>
              <a:rPr lang="zh-CN" altLang="en-US" dirty="0"/>
              <a:t>用的充足与否）</a:t>
            </a:r>
          </a:p>
          <a:p>
            <a:pPr lvl="2">
              <a:spcBef>
                <a:spcPts val="0"/>
              </a:spcBef>
            </a:pPr>
            <a:r>
              <a:rPr lang="zh-CN" altLang="en-US" dirty="0"/>
              <a:t>资源利用率（如内存，外部设备是否忙碌）</a:t>
            </a:r>
          </a:p>
          <a:p>
            <a:pPr lvl="1"/>
            <a:r>
              <a:rPr lang="zh-CN" altLang="en-US" dirty="0"/>
              <a:t>合理：公平与否，如果不公平则会产生“死锁”或“饥饿”</a:t>
            </a:r>
          </a:p>
          <a:p>
            <a:pPr lvl="1"/>
            <a:r>
              <a:rPr lang="zh-CN" altLang="en-US" dirty="0"/>
              <a:t>方便：用户界面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1.1.2 </a:t>
            </a:r>
            <a:r>
              <a:rPr lang="zh-CN" altLang="en-US" dirty="0"/>
              <a:t>操作系统的地位和目标</a:t>
            </a:r>
          </a:p>
        </p:txBody>
      </p:sp>
      <p:graphicFrame>
        <p:nvGraphicFramePr>
          <p:cNvPr id="10244" name="Object 4"/>
          <p:cNvGraphicFramePr>
            <a:graphicFrameLocks noGrp="1" noChangeAspect="1"/>
          </p:cNvGraphicFramePr>
          <p:nvPr>
            <p:ph sz="half" idx="1"/>
          </p:nvPr>
        </p:nvGraphicFramePr>
        <p:xfrm>
          <a:off x="500034" y="1593932"/>
          <a:ext cx="5764854" cy="3298177"/>
        </p:xfrm>
        <a:graphic>
          <a:graphicData uri="http://schemas.openxmlformats.org/presentationml/2006/ole">
            <mc:AlternateContent xmlns:mc="http://schemas.openxmlformats.org/markup-compatibility/2006">
              <mc:Choice xmlns:v="urn:schemas-microsoft-com:vml" Requires="v">
                <p:oleObj spid="_x0000_s1056" r:id="rId3" imgW="2961005" imgH="1692910" progId="Visio.Drawing.6">
                  <p:embed/>
                </p:oleObj>
              </mc:Choice>
              <mc:Fallback>
                <p:oleObj r:id="rId3" imgW="2961005" imgH="1692910"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34" y="1593932"/>
                        <a:ext cx="5764854" cy="3298177"/>
                      </a:xfrm>
                      <a:prstGeom prst="rect">
                        <a:avLst/>
                      </a:prstGeom>
                      <a:noFill/>
                      <a:ln>
                        <a:noFill/>
                      </a:ln>
                      <a:effectLst/>
                    </p:spPr>
                  </p:pic>
                </p:oleObj>
              </mc:Fallback>
            </mc:AlternateContent>
          </a:graphicData>
        </a:graphic>
      </p:graphicFrame>
      <p:pic>
        <p:nvPicPr>
          <p:cNvPr id="12" name="Picture 4" descr="UVIFB])U495BX)O888EAX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296" y="2267045"/>
            <a:ext cx="5282670" cy="262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95564" y="5287819"/>
            <a:ext cx="11628582" cy="1134926"/>
          </a:xfrm>
          <a:prstGeom prst="rect">
            <a:avLst/>
          </a:prstGeom>
        </p:spPr>
        <p:txBody>
          <a:bodyPr wrap="square">
            <a:spAutoFit/>
          </a:bodyPr>
          <a:lstStyle/>
          <a:p>
            <a:pPr lvl="1" algn="ctr">
              <a:lnSpc>
                <a:spcPct val="150000"/>
              </a:lnSpc>
            </a:pPr>
            <a:r>
              <a:rPr lang="zh-CN" altLang="en-US" sz="2400" dirty="0">
                <a:latin typeface="华文中宋" panose="02010600040101010101" pitchFamily="2" charset="-122"/>
                <a:ea typeface="华文中宋" panose="02010600040101010101" pitchFamily="2" charset="-122"/>
              </a:rPr>
              <a:t>操作系统的地位：</a:t>
            </a:r>
            <a:r>
              <a:rPr lang="zh-CN" altLang="en-US" sz="2400" b="1" dirty="0">
                <a:solidFill>
                  <a:srgbClr val="C00000"/>
                </a:solidFill>
                <a:latin typeface="华文中宋" panose="02010600040101010101" pitchFamily="2" charset="-122"/>
                <a:ea typeface="华文中宋" panose="02010600040101010101" pitchFamily="2" charset="-122"/>
              </a:rPr>
              <a:t>紧贴系统硬件之上，所有其他软件之下</a:t>
            </a:r>
            <a:endParaRPr lang="en-US" altLang="zh-CN" sz="2400" b="1" dirty="0">
              <a:solidFill>
                <a:srgbClr val="C00000"/>
              </a:solidFill>
              <a:latin typeface="华文中宋" panose="02010600040101010101" pitchFamily="2" charset="-122"/>
              <a:ea typeface="华文中宋" panose="02010600040101010101" pitchFamily="2" charset="-122"/>
            </a:endParaRPr>
          </a:p>
          <a:p>
            <a:pPr lvl="1" algn="ctr">
              <a:lnSpc>
                <a:spcPct val="150000"/>
              </a:lnSpc>
            </a:pPr>
            <a:r>
              <a:rPr lang="zh-CN" altLang="en-US" sz="2400" dirty="0">
                <a:latin typeface="华文中宋" panose="02010600040101010101" pitchFamily="2" charset="-122"/>
                <a:ea typeface="华文中宋" panose="02010600040101010101" pitchFamily="2" charset="-122"/>
              </a:rPr>
              <a:t>（是其他软件的共同环境）</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1.1.2 </a:t>
            </a:r>
            <a:r>
              <a:rPr lang="zh-CN" altLang="en-US" dirty="0"/>
              <a:t>操作系统的地位和目标</a:t>
            </a:r>
          </a:p>
        </p:txBody>
      </p:sp>
      <p:pic>
        <p:nvPicPr>
          <p:cNvPr id="158726" name="Picture 6" descr="Ctb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908" y="1210942"/>
            <a:ext cx="7114353" cy="543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8726"/>
                                        </p:tgtEl>
                                        <p:attrNameLst>
                                          <p:attrName>style.visibility</p:attrName>
                                        </p:attrNameLst>
                                      </p:cBhvr>
                                      <p:to>
                                        <p:strVal val="visible"/>
                                      </p:to>
                                    </p:set>
                                    <p:animEffect transition="in" filter="blinds(horizontal)">
                                      <p:cBhvr>
                                        <p:cTn id="7" dur="500"/>
                                        <p:tgtEl>
                                          <p:spTgt spid="158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操作系统的作用</a:t>
            </a:r>
          </a:p>
        </p:txBody>
      </p:sp>
      <p:sp>
        <p:nvSpPr>
          <p:cNvPr id="3" name="内容占位符 2"/>
          <p:cNvSpPr>
            <a:spLocks noGrp="1"/>
          </p:cNvSpPr>
          <p:nvPr>
            <p:ph idx="1"/>
          </p:nvPr>
        </p:nvSpPr>
        <p:spPr/>
        <p:txBody>
          <a:bodyPr/>
          <a:lstStyle/>
          <a:p>
            <a:pPr marL="514350" indent="-514350">
              <a:buFont typeface="+mj-ea"/>
              <a:buAutoNum type="circleNumDbPlain"/>
            </a:pPr>
            <a:r>
              <a:rPr lang="en-US" altLang="zh-CN" dirty="0"/>
              <a:t>OS</a:t>
            </a:r>
            <a:r>
              <a:rPr lang="zh-CN" altLang="en-US" dirty="0"/>
              <a:t>是用于与计算机硬件之间的接口</a:t>
            </a:r>
            <a:endParaRPr lang="en-US" altLang="zh-CN" dirty="0"/>
          </a:p>
          <a:p>
            <a:endParaRPr lang="en-US" altLang="zh-CN" dirty="0"/>
          </a:p>
          <a:p>
            <a:endParaRPr lang="en-US" altLang="zh-CN" dirty="0"/>
          </a:p>
        </p:txBody>
      </p:sp>
      <p:sp>
        <p:nvSpPr>
          <p:cNvPr id="4" name="矩形 3"/>
          <p:cNvSpPr/>
          <p:nvPr/>
        </p:nvSpPr>
        <p:spPr>
          <a:xfrm>
            <a:off x="1920240" y="2908433"/>
            <a:ext cx="3474719" cy="561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用   户</a:t>
            </a:r>
          </a:p>
        </p:txBody>
      </p:sp>
      <p:sp>
        <p:nvSpPr>
          <p:cNvPr id="5" name="矩形 4"/>
          <p:cNvSpPr/>
          <p:nvPr/>
        </p:nvSpPr>
        <p:spPr>
          <a:xfrm>
            <a:off x="940868" y="4735104"/>
            <a:ext cx="5358065" cy="561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计 算 机 硬 件</a:t>
            </a:r>
          </a:p>
        </p:txBody>
      </p:sp>
      <p:sp>
        <p:nvSpPr>
          <p:cNvPr id="6" name="矩形 5"/>
          <p:cNvSpPr/>
          <p:nvPr/>
        </p:nvSpPr>
        <p:spPr>
          <a:xfrm>
            <a:off x="1341922" y="3911065"/>
            <a:ext cx="4636169" cy="814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dirty="0">
                <a:latin typeface="微软雅黑" panose="020B0503020204020204" pitchFamily="34" charset="-122"/>
                <a:ea typeface="微软雅黑" panose="020B0503020204020204" pitchFamily="34" charset="-122"/>
              </a:rPr>
              <a:t>     系统调用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336840" y="3980022"/>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命令</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3106008" y="436577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操作系统</a:t>
            </a:r>
          </a:p>
        </p:txBody>
      </p:sp>
      <p:sp>
        <p:nvSpPr>
          <p:cNvPr id="9" name="文本框 8"/>
          <p:cNvSpPr txBox="1"/>
          <p:nvPr/>
        </p:nvSpPr>
        <p:spPr>
          <a:xfrm>
            <a:off x="4700820" y="3948989"/>
            <a:ext cx="120738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图标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窗口</a:t>
            </a:r>
            <a:endParaRPr lang="en-US" altLang="zh-CN" dirty="0">
              <a:latin typeface="微软雅黑" panose="020B0503020204020204" pitchFamily="34" charset="-122"/>
              <a:ea typeface="微软雅黑" panose="020B0503020204020204" pitchFamily="34" charset="-122"/>
            </a:endParaRPr>
          </a:p>
        </p:txBody>
      </p:sp>
      <p:sp>
        <p:nvSpPr>
          <p:cNvPr id="10" name="矩形 9"/>
          <p:cNvSpPr/>
          <p:nvPr/>
        </p:nvSpPr>
        <p:spPr>
          <a:xfrm>
            <a:off x="1558455" y="3469906"/>
            <a:ext cx="1321905" cy="43840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应用程序</a:t>
            </a:r>
          </a:p>
        </p:txBody>
      </p:sp>
      <p:cxnSp>
        <p:nvCxnSpPr>
          <p:cNvPr id="12" name="直接箭头连接符 11"/>
          <p:cNvCxnSpPr>
            <a:stCxn id="4" idx="2"/>
            <a:endCxn id="6" idx="0"/>
          </p:cNvCxnSpPr>
          <p:nvPr/>
        </p:nvCxnSpPr>
        <p:spPr>
          <a:xfrm>
            <a:off x="3657600" y="3469906"/>
            <a:ext cx="2407" cy="441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755280" y="3460397"/>
            <a:ext cx="2007" cy="441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7080" y="2667000"/>
            <a:ext cx="3550972" cy="2308324"/>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用户使用计算机的方式</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命令</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系统调用</a:t>
            </a:r>
            <a:endParaRPr lang="en-US" altLang="zh-CN" sz="24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窗口</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358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 </a:t>
            </a:r>
            <a:r>
              <a:rPr lang="zh-CN" altLang="en-US" dirty="0"/>
              <a:t>操作系统的作用</a:t>
            </a:r>
          </a:p>
        </p:txBody>
      </p:sp>
      <p:sp>
        <p:nvSpPr>
          <p:cNvPr id="3" name="内容占位符 2"/>
          <p:cNvSpPr>
            <a:spLocks noGrp="1"/>
          </p:cNvSpPr>
          <p:nvPr>
            <p:ph idx="1"/>
          </p:nvPr>
        </p:nvSpPr>
        <p:spPr/>
        <p:txBody>
          <a:bodyPr>
            <a:normAutofit/>
          </a:bodyPr>
          <a:lstStyle/>
          <a:p>
            <a:pPr marL="514350" indent="-514350">
              <a:buFont typeface="+mj-ea"/>
              <a:buAutoNum type="circleNumDbPlain" startAt="2"/>
            </a:pPr>
            <a:r>
              <a:rPr lang="en-US" altLang="zh-CN" sz="2400" dirty="0"/>
              <a:t>OS</a:t>
            </a:r>
            <a:r>
              <a:rPr lang="zh-CN" altLang="en-US" sz="2400" dirty="0"/>
              <a:t>是系统资源的管理者</a:t>
            </a:r>
            <a:endParaRPr lang="en-US" altLang="zh-CN" sz="2400" dirty="0"/>
          </a:p>
          <a:p>
            <a:pPr lvl="1"/>
            <a:r>
              <a:rPr lang="zh-CN" altLang="en-US" sz="2000" dirty="0"/>
              <a:t>资源：处理器、存储器、</a:t>
            </a:r>
            <a:r>
              <a:rPr lang="en-US" altLang="zh-CN" sz="2000" dirty="0"/>
              <a:t>I/O</a:t>
            </a:r>
            <a:r>
              <a:rPr lang="zh-CN" altLang="en-US" sz="2000" dirty="0"/>
              <a:t>设备、文件（数据和程序）</a:t>
            </a:r>
            <a:endParaRPr lang="en-US" altLang="zh-CN" sz="2000" dirty="0"/>
          </a:p>
          <a:p>
            <a:pPr lvl="1"/>
            <a:r>
              <a:rPr lang="zh-CN" altLang="en-US" sz="2000" dirty="0"/>
              <a:t>多用户资源协调使用</a:t>
            </a:r>
            <a:endParaRPr lang="en-US" altLang="zh-CN" sz="2000" dirty="0"/>
          </a:p>
          <a:p>
            <a:pPr marL="514350" indent="-514350">
              <a:buFont typeface="+mj-ea"/>
              <a:buAutoNum type="circleNumDbPlain" startAt="2"/>
            </a:pPr>
            <a:r>
              <a:rPr lang="en-US" altLang="zh-CN" sz="2400" dirty="0"/>
              <a:t>OS</a:t>
            </a:r>
            <a:r>
              <a:rPr lang="zh-CN" altLang="en-US" sz="2400" dirty="0"/>
              <a:t>实现了对于计算机资源的抽象</a:t>
            </a:r>
            <a:endParaRPr lang="en-US" altLang="zh-CN" sz="2400" dirty="0"/>
          </a:p>
          <a:p>
            <a:pPr lvl="1"/>
            <a:endParaRPr lang="en-US" altLang="zh-CN" sz="2000" dirty="0"/>
          </a:p>
          <a:p>
            <a:pPr lvl="1"/>
            <a:endParaRPr lang="zh-CN" altLang="en-US" sz="2000" dirty="0"/>
          </a:p>
        </p:txBody>
      </p:sp>
      <p:graphicFrame>
        <p:nvGraphicFramePr>
          <p:cNvPr id="6" name="表格 5"/>
          <p:cNvGraphicFramePr>
            <a:graphicFrameLocks noGrp="1"/>
          </p:cNvGraphicFramePr>
          <p:nvPr>
            <p:extLst>
              <p:ext uri="{D42A27DB-BD31-4B8C-83A1-F6EECF244321}">
                <p14:modId xmlns:p14="http://schemas.microsoft.com/office/powerpoint/2010/main" val="2256096551"/>
              </p:ext>
            </p:extLst>
          </p:nvPr>
        </p:nvGraphicFramePr>
        <p:xfrm>
          <a:off x="2565400" y="5154768"/>
          <a:ext cx="1259840" cy="1022195"/>
        </p:xfrm>
        <a:graphic>
          <a:graphicData uri="http://schemas.openxmlformats.org/drawingml/2006/table">
            <a:tbl>
              <a:tblPr firstRow="1" bandRow="1">
                <a:tableStyleId>{8A107856-5554-42FB-B03E-39F5DBC370BA}</a:tableStyleId>
              </a:tblPr>
              <a:tblGrid>
                <a:gridCol w="1259840">
                  <a:extLst>
                    <a:ext uri="{9D8B030D-6E8A-4147-A177-3AD203B41FA5}">
                      <a16:colId xmlns:a16="http://schemas.microsoft.com/office/drawing/2014/main" val="1601774257"/>
                    </a:ext>
                  </a:extLst>
                </a:gridCol>
              </a:tblGrid>
              <a:tr h="415716">
                <a:tc>
                  <a:txBody>
                    <a:bodyPr/>
                    <a:lstStyle/>
                    <a:p>
                      <a:pPr algn="ctr"/>
                      <a:r>
                        <a:rPr lang="zh-CN" altLang="en-US" dirty="0">
                          <a:latin typeface="微软雅黑" panose="020B0503020204020204" pitchFamily="34" charset="-122"/>
                          <a:ea typeface="微软雅黑" panose="020B0503020204020204" pitchFamily="34" charset="-122"/>
                        </a:rPr>
                        <a:t>物理接口</a:t>
                      </a:r>
                    </a:p>
                  </a:txBody>
                  <a:tcPr anchor="ctr"/>
                </a:tc>
                <a:extLst>
                  <a:ext uri="{0D108BD9-81ED-4DB2-BD59-A6C34878D82A}">
                    <a16:rowId xmlns:a16="http://schemas.microsoft.com/office/drawing/2014/main" val="1992881927"/>
                  </a:ext>
                </a:extLst>
              </a:tr>
              <a:tr h="606479">
                <a:tc>
                  <a:txBody>
                    <a:bodyPr/>
                    <a:lstStyle/>
                    <a:p>
                      <a:pPr algn="ctr"/>
                      <a:r>
                        <a:rPr lang="zh-CN" altLang="en-US" dirty="0">
                          <a:latin typeface="微软雅黑" panose="020B0503020204020204" pitchFamily="34" charset="-122"/>
                          <a:ea typeface="微软雅黑" panose="020B0503020204020204" pitchFamily="34" charset="-122"/>
                        </a:rPr>
                        <a:t>硬件</a:t>
                      </a:r>
                    </a:p>
                  </a:txBody>
                  <a:tcPr anchor="ctr"/>
                </a:tc>
                <a:extLst>
                  <a:ext uri="{0D108BD9-81ED-4DB2-BD59-A6C34878D82A}">
                    <a16:rowId xmlns:a16="http://schemas.microsoft.com/office/drawing/2014/main" val="1386245775"/>
                  </a:ext>
                </a:extLst>
              </a:tr>
            </a:tbl>
          </a:graphicData>
        </a:graphic>
      </p:graphicFrame>
      <p:sp>
        <p:nvSpPr>
          <p:cNvPr id="7" name="椭圆 6"/>
          <p:cNvSpPr/>
          <p:nvPr/>
        </p:nvSpPr>
        <p:spPr>
          <a:xfrm>
            <a:off x="2611120" y="4049060"/>
            <a:ext cx="1168400" cy="632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用户</a:t>
            </a:r>
          </a:p>
        </p:txBody>
      </p:sp>
      <p:cxnSp>
        <p:nvCxnSpPr>
          <p:cNvPr id="9" name="直接箭头连接符 8"/>
          <p:cNvCxnSpPr>
            <a:endCxn id="6" idx="0"/>
          </p:cNvCxnSpPr>
          <p:nvPr/>
        </p:nvCxnSpPr>
        <p:spPr>
          <a:xfrm>
            <a:off x="3195320" y="4681520"/>
            <a:ext cx="0" cy="4732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25522" y="4701624"/>
            <a:ext cx="1107996" cy="369332"/>
          </a:xfrm>
          <a:prstGeom prst="rect">
            <a:avLst/>
          </a:prstGeom>
          <a:noFill/>
        </p:spPr>
        <p:txBody>
          <a:bodyPr wrap="none" rtlCol="0">
            <a:spAutoFit/>
          </a:bodyPr>
          <a:lstStyle/>
          <a:p>
            <a:r>
              <a:rPr lang="zh-CN" altLang="en-US" dirty="0"/>
              <a:t>机器指令</a:t>
            </a:r>
          </a:p>
        </p:txBody>
      </p:sp>
      <p:graphicFrame>
        <p:nvGraphicFramePr>
          <p:cNvPr id="11" name="表格 10"/>
          <p:cNvGraphicFramePr>
            <a:graphicFrameLocks noGrp="1"/>
          </p:cNvGraphicFramePr>
          <p:nvPr>
            <p:extLst>
              <p:ext uri="{D42A27DB-BD31-4B8C-83A1-F6EECF244321}">
                <p14:modId xmlns:p14="http://schemas.microsoft.com/office/powerpoint/2010/main" val="3968075640"/>
              </p:ext>
            </p:extLst>
          </p:nvPr>
        </p:nvGraphicFramePr>
        <p:xfrm>
          <a:off x="6743561" y="5154768"/>
          <a:ext cx="1259840" cy="1022195"/>
        </p:xfrm>
        <a:graphic>
          <a:graphicData uri="http://schemas.openxmlformats.org/drawingml/2006/table">
            <a:tbl>
              <a:tblPr firstRow="1" bandRow="1">
                <a:tableStyleId>{8A107856-5554-42FB-B03E-39F5DBC370BA}</a:tableStyleId>
              </a:tblPr>
              <a:tblGrid>
                <a:gridCol w="1259840">
                  <a:extLst>
                    <a:ext uri="{9D8B030D-6E8A-4147-A177-3AD203B41FA5}">
                      <a16:colId xmlns:a16="http://schemas.microsoft.com/office/drawing/2014/main" val="1601774257"/>
                    </a:ext>
                  </a:extLst>
                </a:gridCol>
              </a:tblGrid>
              <a:tr h="415716">
                <a:tc>
                  <a:txBody>
                    <a:bodyPr/>
                    <a:lstStyle/>
                    <a:p>
                      <a:pPr algn="ctr"/>
                      <a:r>
                        <a:rPr lang="zh-CN" altLang="en-US" dirty="0">
                          <a:latin typeface="微软雅黑" panose="020B0503020204020204" pitchFamily="34" charset="-122"/>
                          <a:ea typeface="微软雅黑" panose="020B0503020204020204" pitchFamily="34" charset="-122"/>
                        </a:rPr>
                        <a:t>物理接口</a:t>
                      </a:r>
                    </a:p>
                  </a:txBody>
                  <a:tcPr anchor="ctr"/>
                </a:tc>
                <a:extLst>
                  <a:ext uri="{0D108BD9-81ED-4DB2-BD59-A6C34878D82A}">
                    <a16:rowId xmlns:a16="http://schemas.microsoft.com/office/drawing/2014/main" val="1992881927"/>
                  </a:ext>
                </a:extLst>
              </a:tr>
              <a:tr h="606479">
                <a:tc>
                  <a:txBody>
                    <a:bodyPr/>
                    <a:lstStyle/>
                    <a:p>
                      <a:pPr algn="ctr"/>
                      <a:r>
                        <a:rPr lang="zh-CN" altLang="en-US" dirty="0">
                          <a:latin typeface="微软雅黑" panose="020B0503020204020204" pitchFamily="34" charset="-122"/>
                          <a:ea typeface="微软雅黑" panose="020B0503020204020204" pitchFamily="34" charset="-122"/>
                        </a:rPr>
                        <a:t>硬件</a:t>
                      </a:r>
                    </a:p>
                  </a:txBody>
                  <a:tcPr anchor="ctr"/>
                </a:tc>
                <a:extLst>
                  <a:ext uri="{0D108BD9-81ED-4DB2-BD59-A6C34878D82A}">
                    <a16:rowId xmlns:a16="http://schemas.microsoft.com/office/drawing/2014/main" val="1386245775"/>
                  </a:ext>
                </a:extLst>
              </a:tr>
            </a:tbl>
          </a:graphicData>
        </a:graphic>
      </p:graphicFrame>
      <p:sp>
        <p:nvSpPr>
          <p:cNvPr id="12" name="椭圆 11"/>
          <p:cNvSpPr/>
          <p:nvPr/>
        </p:nvSpPr>
        <p:spPr>
          <a:xfrm>
            <a:off x="6789279" y="3608142"/>
            <a:ext cx="1168400" cy="632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用户</a:t>
            </a:r>
          </a:p>
        </p:txBody>
      </p:sp>
      <p:cxnSp>
        <p:nvCxnSpPr>
          <p:cNvPr id="13" name="直接箭头连接符 12"/>
          <p:cNvCxnSpPr>
            <a:stCxn id="12" idx="4"/>
            <a:endCxn id="18" idx="0"/>
          </p:cNvCxnSpPr>
          <p:nvPr/>
        </p:nvCxnSpPr>
        <p:spPr>
          <a:xfrm>
            <a:off x="7373479" y="4240602"/>
            <a:ext cx="2" cy="2817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57010" y="4107894"/>
            <a:ext cx="3061479" cy="369332"/>
          </a:xfrm>
          <a:prstGeom prst="rect">
            <a:avLst/>
          </a:prstGeom>
          <a:noFill/>
        </p:spPr>
        <p:txBody>
          <a:bodyPr wrap="none" rtlCol="0">
            <a:spAutoFit/>
          </a:bodyPr>
          <a:lstStyle/>
          <a:p>
            <a:r>
              <a:rPr lang="en-US" altLang="zh-CN" b="1" dirty="0"/>
              <a:t>I/O</a:t>
            </a:r>
            <a:r>
              <a:rPr lang="zh-CN" altLang="en-US" b="1" dirty="0"/>
              <a:t>操作命令（</a:t>
            </a:r>
            <a:r>
              <a:rPr lang="en-US" altLang="zh-CN" b="1" dirty="0"/>
              <a:t>read</a:t>
            </a:r>
            <a:r>
              <a:rPr lang="zh-CN" altLang="en-US" b="1" dirty="0"/>
              <a:t>，</a:t>
            </a:r>
            <a:r>
              <a:rPr lang="en-US" altLang="zh-CN" b="1" dirty="0"/>
              <a:t>write</a:t>
            </a:r>
            <a:r>
              <a:rPr lang="zh-CN" altLang="en-US" b="1" dirty="0"/>
              <a:t>）</a:t>
            </a:r>
          </a:p>
        </p:txBody>
      </p:sp>
      <p:sp>
        <p:nvSpPr>
          <p:cNvPr id="18" name="矩形 17"/>
          <p:cNvSpPr/>
          <p:nvPr/>
        </p:nvSpPr>
        <p:spPr>
          <a:xfrm>
            <a:off x="6743560" y="4522308"/>
            <a:ext cx="1259841" cy="395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I/O</a:t>
            </a:r>
            <a:r>
              <a:rPr lang="zh-CN" altLang="en-US" dirty="0"/>
              <a:t>软件</a:t>
            </a:r>
          </a:p>
        </p:txBody>
      </p:sp>
      <p:sp>
        <p:nvSpPr>
          <p:cNvPr id="19" name="下箭头 18"/>
          <p:cNvSpPr/>
          <p:nvPr/>
        </p:nvSpPr>
        <p:spPr>
          <a:xfrm>
            <a:off x="7022959" y="4916797"/>
            <a:ext cx="701040" cy="2379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182360" y="4365290"/>
            <a:ext cx="2453640" cy="2125709"/>
          </a:xfrm>
          <a:prstGeom prst="ellipse">
            <a:avLst/>
          </a:prstGeom>
          <a:noFill/>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文本框 22"/>
          <p:cNvSpPr txBox="1"/>
          <p:nvPr/>
        </p:nvSpPr>
        <p:spPr>
          <a:xfrm>
            <a:off x="7022959" y="6173224"/>
            <a:ext cx="800219" cy="338554"/>
          </a:xfrm>
          <a:prstGeom prst="rect">
            <a:avLst/>
          </a:prstGeom>
          <a:noFill/>
        </p:spPr>
        <p:txBody>
          <a:bodyPr wrap="none" rtlCol="0">
            <a:spAutoFit/>
          </a:bodyPr>
          <a:lstStyle/>
          <a:p>
            <a:r>
              <a:rPr lang="zh-CN" altLang="en-US" sz="1600" b="1" dirty="0"/>
              <a:t>虚拟机</a:t>
            </a:r>
          </a:p>
        </p:txBody>
      </p:sp>
    </p:spTree>
    <p:extLst>
      <p:ext uri="{BB962C8B-B14F-4D97-AF65-F5344CB8AC3E}">
        <p14:creationId xmlns:p14="http://schemas.microsoft.com/office/powerpoint/2010/main" val="235853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719927" y="2789015"/>
            <a:ext cx="5907386"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操作系统的发展历史 </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02</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4109873" y="3848087"/>
            <a:ext cx="5011339" cy="40562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dirty="0">
                <a:solidFill>
                  <a:schemeClr val="tx1">
                    <a:lumMod val="75000"/>
                    <a:lumOff val="25000"/>
                  </a:schemeClr>
                </a:solidFill>
              </a:rPr>
              <a:t>了解事物要从它的</a:t>
            </a:r>
            <a:r>
              <a:rPr lang="zh-CN" altLang="en-US" sz="2400" b="1" dirty="0">
                <a:solidFill>
                  <a:srgbClr val="FF0000"/>
                </a:solidFill>
              </a:rPr>
              <a:t>过往开始！</a:t>
            </a:r>
            <a:endParaRPr lang="en-US" altLang="zh-CN"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999" advTm="1778"/>
    </mc:Choice>
    <mc:Fallback xmlns="">
      <p:transition spd="slow" advTm="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1. 2</a:t>
            </a:r>
            <a:r>
              <a:rPr lang="zh-CN" altLang="en-US" dirty="0"/>
              <a:t> 操作系统的发展历史 </a:t>
            </a:r>
          </a:p>
        </p:txBody>
      </p:sp>
      <p:sp>
        <p:nvSpPr>
          <p:cNvPr id="15363" name="Rectangle 3"/>
          <p:cNvSpPr>
            <a:spLocks noGrp="1" noChangeArrowheads="1"/>
          </p:cNvSpPr>
          <p:nvPr>
            <p:ph idx="1"/>
          </p:nvPr>
        </p:nvSpPr>
        <p:spPr>
          <a:xfrm>
            <a:off x="838200" y="1671782"/>
            <a:ext cx="4943764" cy="4505181"/>
          </a:xfrm>
        </p:spPr>
        <p:txBody>
          <a:bodyPr>
            <a:normAutofit fontScale="92500" lnSpcReduction="20000"/>
          </a:bodyPr>
          <a:lstStyle/>
          <a:p>
            <a:r>
              <a:rPr lang="en-US" altLang="zh-CN" sz="2000" dirty="0"/>
              <a:t>“</a:t>
            </a:r>
            <a:r>
              <a:rPr lang="zh-CN" altLang="en-US" sz="2000" dirty="0"/>
              <a:t>需求推动发展”</a:t>
            </a:r>
          </a:p>
          <a:p>
            <a:pPr lvl="1"/>
            <a:r>
              <a:rPr lang="zh-CN" altLang="en-US" sz="1800" dirty="0"/>
              <a:t>提高资源的利用率和系统性能：计算机发展的初期，计算机系统昂贵，尽力提高各种资源的利用率，有了批处理系统。</a:t>
            </a:r>
          </a:p>
          <a:p>
            <a:pPr lvl="1"/>
            <a:r>
              <a:rPr lang="zh-CN" altLang="en-US" sz="1800" dirty="0"/>
              <a:t>方便用户：用户上机、调试程序，分散计算时的事务处理，有了分时操作系统。</a:t>
            </a:r>
          </a:p>
          <a:p>
            <a:pPr lvl="1"/>
            <a:r>
              <a:rPr lang="zh-CN" altLang="en-US" sz="1800" dirty="0"/>
              <a:t>器件的发展：</a:t>
            </a:r>
            <a:r>
              <a:rPr lang="en-US" altLang="zh-CN" sz="1800" dirty="0"/>
              <a:t>CPU</a:t>
            </a:r>
            <a:r>
              <a:rPr lang="zh-CN" altLang="en-US" sz="1800" dirty="0"/>
              <a:t>的位宽度（指令和数据）、快速外存</a:t>
            </a:r>
            <a:endParaRPr lang="en-US" altLang="zh-CN" sz="1800" dirty="0"/>
          </a:p>
          <a:p>
            <a:pPr lvl="1"/>
            <a:r>
              <a:rPr lang="zh-CN" altLang="en-US" sz="1800" dirty="0"/>
              <a:t>计算机体系架构的发展：单机到多机、本地到网络</a:t>
            </a:r>
            <a:endParaRPr lang="en-US" altLang="zh-CN" sz="1800" dirty="0"/>
          </a:p>
          <a:p>
            <a:pPr lvl="1"/>
            <a:r>
              <a:rPr lang="zh-CN" altLang="en-US" sz="1800" dirty="0"/>
              <a:t>不断提出的新需求：不同的应用场景和使用需求</a:t>
            </a:r>
          </a:p>
        </p:txBody>
      </p:sp>
      <p:sp>
        <p:nvSpPr>
          <p:cNvPr id="14" name="矩形 13"/>
          <p:cNvSpPr/>
          <p:nvPr/>
        </p:nvSpPr>
        <p:spPr>
          <a:xfrm>
            <a:off x="5781964" y="1056206"/>
            <a:ext cx="6190571" cy="1569660"/>
          </a:xfrm>
          <a:prstGeom prst="rect">
            <a:avLst/>
          </a:prstGeom>
          <a:noFill/>
        </p:spPr>
        <p:txBody>
          <a:bodyPr wrap="square" lIns="91440" tIns="45720" rIns="91440" bIns="45720">
            <a:spAutoFit/>
          </a:bodyPr>
          <a:lstStyle/>
          <a:p>
            <a:pPr marL="0" lvl="2"/>
            <a:r>
              <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rPr>
              <a:t>操作系统发展是随着计算机硬件技术的发展而发展的。</a:t>
            </a:r>
          </a:p>
          <a:p>
            <a:pPr marL="0" lvl="2"/>
            <a:r>
              <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a typeface="楷体_GB2312" pitchFamily="49" charset="-122"/>
              </a:rPr>
              <a:t>       目标</a:t>
            </a:r>
            <a:r>
              <a:rPr lang="zh-CN" alt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zh-CN" altLang="en-US" sz="3200" b="1" cap="none" spc="0"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华文行楷" panose="02010800040101010101" pitchFamily="2" charset="-122"/>
                <a:ea typeface="华文行楷" panose="02010800040101010101" pitchFamily="2" charset="-122"/>
              </a:rPr>
              <a:t>充分利用硬件资源</a:t>
            </a:r>
          </a:p>
        </p:txBody>
      </p:sp>
      <p:pic>
        <p:nvPicPr>
          <p:cNvPr id="18" name="图片 17"/>
          <p:cNvPicPr>
            <a:picLocks noChangeAspect="1"/>
          </p:cNvPicPr>
          <p:nvPr/>
        </p:nvPicPr>
        <p:blipFill rotWithShape="1">
          <a:blip r:embed="rId2"/>
          <a:srcRect b="13825"/>
          <a:stretch>
            <a:fillRect/>
          </a:stretch>
        </p:blipFill>
        <p:spPr>
          <a:xfrm>
            <a:off x="7512721" y="2774472"/>
            <a:ext cx="2375718" cy="2915325"/>
          </a:xfrm>
          <a:prstGeom prst="rect">
            <a:avLst/>
          </a:prstGeom>
        </p:spPr>
      </p:pic>
      <p:sp>
        <p:nvSpPr>
          <p:cNvPr id="19" name="矩形 18"/>
          <p:cNvSpPr/>
          <p:nvPr/>
        </p:nvSpPr>
        <p:spPr>
          <a:xfrm>
            <a:off x="8108110" y="5807631"/>
            <a:ext cx="1184940" cy="369332"/>
          </a:xfrm>
          <a:prstGeom prst="rect">
            <a:avLst/>
          </a:prstGeom>
        </p:spPr>
        <p:txBody>
          <a:bodyPr wrap="none">
            <a:spAutoFit/>
          </a:bodyPr>
          <a:lstStyle/>
          <a:p>
            <a:r>
              <a:rPr lang="zh-CN" altLang="en-US" b="1" dirty="0">
                <a:solidFill>
                  <a:srgbClr val="333333"/>
                </a:solidFill>
                <a:latin typeface="Helvetica Neue"/>
              </a:rPr>
              <a:t>戈登</a:t>
            </a:r>
            <a:r>
              <a:rPr lang="en-US" altLang="zh-CN" b="1" dirty="0">
                <a:solidFill>
                  <a:srgbClr val="333333"/>
                </a:solidFill>
                <a:latin typeface="Helvetica Neue"/>
              </a:rPr>
              <a:t>·</a:t>
            </a:r>
            <a:r>
              <a:rPr lang="zh-CN" altLang="en-US" b="1" dirty="0">
                <a:solidFill>
                  <a:srgbClr val="333333"/>
                </a:solidFill>
                <a:latin typeface="Helvetica Neue"/>
              </a:rPr>
              <a:t>摩尔</a:t>
            </a:r>
            <a:endParaRPr lang="zh-CN" alt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1071996" y="2766621"/>
            <a:ext cx="3008380" cy="662379"/>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265" b="1" dirty="0">
                <a:solidFill>
                  <a:srgbClr val="0070C0"/>
                </a:solidFill>
                <a:latin typeface="微软雅黑" panose="020B0503020204020204" pitchFamily="34" charset="-122"/>
                <a:ea typeface="微软雅黑" panose="020B0503020204020204" pitchFamily="34" charset="-122"/>
              </a:rPr>
              <a:t>目录</a:t>
            </a:r>
          </a:p>
          <a:p>
            <a:pPr marL="0" indent="0" algn="ctr">
              <a:buNone/>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Contents</a:t>
            </a:r>
          </a:p>
        </p:txBody>
      </p:sp>
      <p:grpSp>
        <p:nvGrpSpPr>
          <p:cNvPr id="45" name="组合 44"/>
          <p:cNvGrpSpPr/>
          <p:nvPr/>
        </p:nvGrpSpPr>
        <p:grpSpPr>
          <a:xfrm>
            <a:off x="4560431" y="1819685"/>
            <a:ext cx="1192345" cy="666115"/>
            <a:chOff x="2215144" y="927951"/>
            <a:chExt cx="1244730" cy="915925"/>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47" name="文本框 9"/>
            <p:cNvSpPr txBox="1"/>
            <p:nvPr/>
          </p:nvSpPr>
          <p:spPr>
            <a:xfrm>
              <a:off x="2393075" y="927951"/>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01</a:t>
              </a:r>
              <a:endParaRPr lang="zh-CN" altLang="en-US" sz="3735" dirty="0">
                <a:solidFill>
                  <a:schemeClr val="bg1"/>
                </a:solidFill>
                <a:latin typeface="Impact" panose="020B0806030902050204" pitchFamily="34" charset="0"/>
              </a:endParaRPr>
            </a:p>
          </p:txBody>
        </p:sp>
      </p:grpSp>
      <p:grpSp>
        <p:nvGrpSpPr>
          <p:cNvPr id="48" name="组合 47"/>
          <p:cNvGrpSpPr/>
          <p:nvPr/>
        </p:nvGrpSpPr>
        <p:grpSpPr>
          <a:xfrm>
            <a:off x="4560431" y="2725837"/>
            <a:ext cx="1192345" cy="672217"/>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0" name="文本框 10"/>
            <p:cNvSpPr txBox="1"/>
            <p:nvPr/>
          </p:nvSpPr>
          <p:spPr>
            <a:xfrm>
              <a:off x="2393075" y="1952311"/>
              <a:ext cx="1066799" cy="915927"/>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02</a:t>
              </a:r>
              <a:endParaRPr lang="zh-CN" altLang="en-US" sz="3735" dirty="0">
                <a:solidFill>
                  <a:schemeClr val="bg1"/>
                </a:solidFill>
                <a:latin typeface="Impact" panose="020B0806030902050204" pitchFamily="34" charset="0"/>
              </a:endParaRPr>
            </a:p>
          </p:txBody>
        </p:sp>
      </p:grpSp>
      <p:grpSp>
        <p:nvGrpSpPr>
          <p:cNvPr id="51" name="组合 50"/>
          <p:cNvGrpSpPr/>
          <p:nvPr/>
        </p:nvGrpSpPr>
        <p:grpSpPr>
          <a:xfrm>
            <a:off x="4560431" y="3661635"/>
            <a:ext cx="1192345" cy="666115"/>
            <a:chOff x="2215144" y="3018134"/>
            <a:chExt cx="1244730" cy="915925"/>
          </a:xfrm>
        </p:grpSpPr>
        <p:sp>
          <p:nvSpPr>
            <p:cNvPr id="52" name="平行四边形 51"/>
            <p:cNvSpPr/>
            <p:nvPr/>
          </p:nvSpPr>
          <p:spPr>
            <a:xfrm>
              <a:off x="2215144" y="3084852"/>
              <a:ext cx="1120898" cy="842781"/>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3" name="文本框 11"/>
            <p:cNvSpPr txBox="1"/>
            <p:nvPr/>
          </p:nvSpPr>
          <p:spPr>
            <a:xfrm>
              <a:off x="2393075" y="3018134"/>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03</a:t>
              </a:r>
              <a:endParaRPr lang="zh-CN" altLang="en-US" sz="3735" dirty="0">
                <a:solidFill>
                  <a:schemeClr val="bg1"/>
                </a:solidFill>
                <a:latin typeface="Impact" panose="020B0806030902050204" pitchFamily="34" charset="0"/>
              </a:endParaRPr>
            </a:p>
          </p:txBody>
        </p:sp>
      </p:grpSp>
      <p:grpSp>
        <p:nvGrpSpPr>
          <p:cNvPr id="60" name="组合 59"/>
          <p:cNvGrpSpPr/>
          <p:nvPr/>
        </p:nvGrpSpPr>
        <p:grpSpPr>
          <a:xfrm>
            <a:off x="5466102" y="1837433"/>
            <a:ext cx="5143000" cy="612920"/>
            <a:chOff x="4315150" y="953426"/>
            <a:chExt cx="3857250" cy="540057"/>
          </a:xfrm>
        </p:grpSpPr>
        <p:sp>
          <p:nvSpPr>
            <p:cNvPr id="61" name="矩形 60"/>
            <p:cNvSpPr/>
            <p:nvPr/>
          </p:nvSpPr>
          <p:spPr>
            <a:xfrm>
              <a:off x="4841196" y="1036090"/>
              <a:ext cx="2827147"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总体安排</a:t>
              </a: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3" name="组合 62"/>
          <p:cNvGrpSpPr/>
          <p:nvPr/>
        </p:nvGrpSpPr>
        <p:grpSpPr>
          <a:xfrm>
            <a:off x="5466102" y="2762971"/>
            <a:ext cx="5143000" cy="612920"/>
            <a:chOff x="4315150" y="1647579"/>
            <a:chExt cx="3857250" cy="540057"/>
          </a:xfrm>
        </p:grpSpPr>
        <p:sp>
          <p:nvSpPr>
            <p:cNvPr id="64" name="矩形 63"/>
            <p:cNvSpPr/>
            <p:nvPr/>
          </p:nvSpPr>
          <p:spPr>
            <a:xfrm>
              <a:off x="4841196" y="1730243"/>
              <a:ext cx="2827147"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考试安排</a:t>
              </a: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6" name="组合 65"/>
          <p:cNvGrpSpPr/>
          <p:nvPr/>
        </p:nvGrpSpPr>
        <p:grpSpPr>
          <a:xfrm>
            <a:off x="5466102" y="3688507"/>
            <a:ext cx="5143000" cy="612920"/>
            <a:chOff x="4315150" y="2341731"/>
            <a:chExt cx="3857250" cy="540057"/>
          </a:xfrm>
        </p:grpSpPr>
        <p:sp>
          <p:nvSpPr>
            <p:cNvPr id="67" name="矩形 66"/>
            <p:cNvSpPr/>
            <p:nvPr/>
          </p:nvSpPr>
          <p:spPr>
            <a:xfrm>
              <a:off x="4841197" y="2424395"/>
              <a:ext cx="2827146" cy="405646"/>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教学内容</a:t>
              </a: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sp>
        <p:nvSpPr>
          <p:cNvPr id="81" name="等腰三角形 80"/>
          <p:cNvSpPr/>
          <p:nvPr/>
        </p:nvSpPr>
        <p:spPr>
          <a:xfrm>
            <a:off x="-125866" y="4437500"/>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等腰三角形 81"/>
          <p:cNvSpPr/>
          <p:nvPr/>
        </p:nvSpPr>
        <p:spPr>
          <a:xfrm>
            <a:off x="1348800" y="5033297"/>
            <a:ext cx="2607127" cy="1948097"/>
          </a:xfrm>
          <a:prstGeom prst="triangl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Tm="4633">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0-#ppt_w/2"/>
                                          </p:val>
                                        </p:tav>
                                        <p:tav tm="100000">
                                          <p:val>
                                            <p:strVal val="#ppt_x"/>
                                          </p:val>
                                        </p:tav>
                                      </p:tavLst>
                                    </p:anim>
                                    <p:anim calcmode="lin" valueType="num">
                                      <p:cBhvr additive="base">
                                        <p:cTn id="29" dur="500" fill="hold"/>
                                        <p:tgtEl>
                                          <p:spTgt spid="6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1+#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1+#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0-#ppt_w/2"/>
                                          </p:val>
                                        </p:tav>
                                        <p:tav tm="100000">
                                          <p:val>
                                            <p:strVal val="#ppt_x"/>
                                          </p:val>
                                        </p:tav>
                                      </p:tavLst>
                                    </p:anim>
                                    <p:anim calcmode="lin" valueType="num">
                                      <p:cBhvr additive="base">
                                        <p:cTn id="43" dur="500" fill="hold"/>
                                        <p:tgtEl>
                                          <p:spTgt spid="5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1" grpId="0" animBg="1"/>
      <p:bldP spid="8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1.2</a:t>
            </a:r>
            <a:r>
              <a:rPr lang="zh-CN" altLang="en-US" dirty="0"/>
              <a:t>、操作系统的发展历史 </a:t>
            </a:r>
          </a:p>
        </p:txBody>
      </p:sp>
      <p:sp>
        <p:nvSpPr>
          <p:cNvPr id="7" name="内容占位符 6"/>
          <p:cNvSpPr>
            <a:spLocks noGrp="1"/>
          </p:cNvSpPr>
          <p:nvPr>
            <p:ph sz="half" idx="1"/>
          </p:nvPr>
        </p:nvSpPr>
        <p:spPr/>
        <p:txBody>
          <a:bodyPr>
            <a:normAutofit fontScale="92500" lnSpcReduction="20000"/>
          </a:bodyPr>
          <a:lstStyle/>
          <a:p>
            <a:endParaRPr lang="zh-CN" altLang="en-US"/>
          </a:p>
        </p:txBody>
      </p:sp>
      <p:sp>
        <p:nvSpPr>
          <p:cNvPr id="9" name="内容占位符 8"/>
          <p:cNvSpPr>
            <a:spLocks noGrp="1"/>
          </p:cNvSpPr>
          <p:nvPr>
            <p:ph sz="half" idx="2"/>
          </p:nvPr>
        </p:nvSpPr>
        <p:spPr>
          <a:xfrm>
            <a:off x="7056120" y="1681018"/>
            <a:ext cx="4297680" cy="4495945"/>
          </a:xfrm>
        </p:spPr>
        <p:txBody>
          <a:bodyPr>
            <a:normAutofit fontScale="92500" lnSpcReduction="20000"/>
          </a:bodyPr>
          <a:lstStyle/>
          <a:p>
            <a:r>
              <a:rPr lang="zh-CN" altLang="en-US" dirty="0"/>
              <a:t>摩尔定律：　</a:t>
            </a:r>
          </a:p>
          <a:p>
            <a:pPr lvl="1"/>
            <a:r>
              <a:rPr lang="zh-CN" altLang="en-US" dirty="0"/>
              <a:t>集成电路芯片上所集成的电路的数目，每隔</a:t>
            </a:r>
            <a:r>
              <a:rPr lang="en-US" altLang="zh-CN" dirty="0"/>
              <a:t>18</a:t>
            </a:r>
            <a:r>
              <a:rPr lang="zh-CN" altLang="en-US" dirty="0"/>
              <a:t>个月就翻一倍。</a:t>
            </a:r>
          </a:p>
          <a:p>
            <a:pPr lvl="1"/>
            <a:r>
              <a:rPr lang="zh-CN" altLang="en-US" dirty="0"/>
              <a:t>微处理器的性能每隔</a:t>
            </a:r>
            <a:r>
              <a:rPr lang="en-US" altLang="zh-CN" dirty="0"/>
              <a:t>18</a:t>
            </a:r>
            <a:r>
              <a:rPr lang="zh-CN" altLang="en-US" dirty="0"/>
              <a:t>个月提高一倍，或价格下降一半。 　　</a:t>
            </a:r>
          </a:p>
          <a:p>
            <a:pPr lvl="1"/>
            <a:r>
              <a:rPr lang="zh-CN" altLang="en-US" dirty="0"/>
              <a:t>用一个美元所能买到的计算机性能，每隔</a:t>
            </a:r>
            <a:r>
              <a:rPr lang="en-US" altLang="zh-CN" dirty="0"/>
              <a:t>18</a:t>
            </a:r>
            <a:r>
              <a:rPr lang="zh-CN" altLang="en-US" dirty="0"/>
              <a:t>个月翻两倍。 </a:t>
            </a:r>
          </a:p>
          <a:p>
            <a:endParaRPr lang="zh-CN" altLang="en-US" dirty="0"/>
          </a:p>
          <a:p>
            <a:endParaRPr lang="zh-CN" altLang="en-US" dirty="0"/>
          </a:p>
        </p:txBody>
      </p:sp>
      <p:pic>
        <p:nvPicPr>
          <p:cNvPr id="11" name="Picture 3" descr=")152$49UPJZ4Z0{MY)~]M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7081"/>
            <a:ext cx="5919850" cy="516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altLang="zh-CN" dirty="0"/>
              <a:t>1.2.1 </a:t>
            </a:r>
            <a:r>
              <a:rPr lang="zh-CN" altLang="en-US" dirty="0"/>
              <a:t>早期的手工操作</a:t>
            </a:r>
          </a:p>
        </p:txBody>
      </p:sp>
      <p:sp>
        <p:nvSpPr>
          <p:cNvPr id="4" name="内容占位符 3"/>
          <p:cNvSpPr>
            <a:spLocks noGrp="1"/>
          </p:cNvSpPr>
          <p:nvPr>
            <p:ph idx="1"/>
          </p:nvPr>
        </p:nvSpPr>
        <p:spPr/>
        <p:txBody>
          <a:bodyPr>
            <a:normAutofit fontScale="70000" lnSpcReduction="20000"/>
          </a:bodyPr>
          <a:lstStyle/>
          <a:p>
            <a:r>
              <a:rPr lang="zh-CN" altLang="en-US" b="1" dirty="0">
                <a:solidFill>
                  <a:schemeClr val="accent3">
                    <a:lumMod val="60000"/>
                    <a:lumOff val="40000"/>
                  </a:schemeClr>
                </a:solidFill>
              </a:rPr>
              <a:t>时间</a:t>
            </a:r>
          </a:p>
          <a:p>
            <a:pPr lvl="1">
              <a:spcBef>
                <a:spcPts val="0"/>
              </a:spcBef>
            </a:pPr>
            <a:r>
              <a:rPr lang="en-US" altLang="zh-CN" dirty="0"/>
              <a:t>1946 ~ 50</a:t>
            </a:r>
            <a:r>
              <a:rPr lang="zh-CN" altLang="en-US" dirty="0"/>
              <a:t>年代（电子管），集中计算（计算中心），计算机资源昂贵；</a:t>
            </a:r>
          </a:p>
          <a:p>
            <a:r>
              <a:rPr lang="zh-CN" altLang="en-US" b="1" dirty="0">
                <a:solidFill>
                  <a:schemeClr val="accent3">
                    <a:lumMod val="60000"/>
                    <a:lumOff val="40000"/>
                  </a:schemeClr>
                </a:solidFill>
              </a:rPr>
              <a:t>需求</a:t>
            </a:r>
          </a:p>
          <a:p>
            <a:pPr lvl="1">
              <a:spcBef>
                <a:spcPts val="0"/>
              </a:spcBef>
            </a:pPr>
            <a:r>
              <a:rPr lang="zh-CN" altLang="en-US" dirty="0"/>
              <a:t>二战对武器设计的需要，美国、英国和德国等国家开始了电子数字计算机的研究工作。</a:t>
            </a:r>
          </a:p>
          <a:p>
            <a:pPr lvl="1">
              <a:spcBef>
                <a:spcPts val="0"/>
              </a:spcBef>
            </a:pPr>
            <a:r>
              <a:rPr lang="zh-CN" altLang="en-US" dirty="0"/>
              <a:t>哈佛大学的</a:t>
            </a:r>
            <a:r>
              <a:rPr lang="en-US" altLang="zh-CN" dirty="0"/>
              <a:t>Howard Aiken</a:t>
            </a:r>
            <a:r>
              <a:rPr lang="zh-CN" altLang="en-US" dirty="0"/>
              <a:t>，普林斯顿高等研究院的</a:t>
            </a:r>
            <a:r>
              <a:rPr lang="en-US" altLang="zh-CN" dirty="0"/>
              <a:t>John Neumann</a:t>
            </a:r>
            <a:r>
              <a:rPr lang="zh-CN" altLang="en-US" dirty="0"/>
              <a:t>（冯</a:t>
            </a:r>
            <a:r>
              <a:rPr lang="en-US" altLang="zh-CN" dirty="0"/>
              <a:t>·</a:t>
            </a:r>
            <a:r>
              <a:rPr lang="zh-CN" altLang="en-US" dirty="0"/>
              <a:t>诺依曼），宾夕法尼亚大学的</a:t>
            </a:r>
            <a:r>
              <a:rPr lang="en-US" altLang="zh-CN" dirty="0" err="1"/>
              <a:t>J.Presper</a:t>
            </a:r>
            <a:r>
              <a:rPr lang="en-US" altLang="zh-CN" dirty="0"/>
              <a:t> Eckert</a:t>
            </a:r>
            <a:r>
              <a:rPr lang="zh-CN" altLang="en-US" dirty="0"/>
              <a:t>和</a:t>
            </a:r>
            <a:r>
              <a:rPr lang="en-US" altLang="zh-CN" dirty="0"/>
              <a:t>William </a:t>
            </a:r>
            <a:r>
              <a:rPr lang="en-US" altLang="zh-CN" dirty="0" err="1"/>
              <a:t>Mauchley</a:t>
            </a:r>
            <a:r>
              <a:rPr lang="zh-CN" altLang="en-US" dirty="0"/>
              <a:t>，德国电话公司的</a:t>
            </a:r>
            <a:r>
              <a:rPr lang="en-US" altLang="zh-CN" dirty="0" err="1"/>
              <a:t>Konraad</a:t>
            </a:r>
            <a:r>
              <a:rPr lang="en-US" altLang="zh-CN" dirty="0"/>
              <a:t> </a:t>
            </a:r>
            <a:r>
              <a:rPr lang="en-US" altLang="zh-CN" dirty="0" err="1"/>
              <a:t>Zuse</a:t>
            </a:r>
            <a:r>
              <a:rPr lang="zh-CN" altLang="en-US" dirty="0"/>
              <a:t>以及其他一些人都使用真空管成功地建造了运算机器。</a:t>
            </a:r>
            <a:endParaRPr lang="en-US" altLang="zh-CN" dirty="0"/>
          </a:p>
          <a:p>
            <a:r>
              <a:rPr lang="zh-CN" altLang="en-US" b="1" dirty="0">
                <a:solidFill>
                  <a:schemeClr val="accent3">
                    <a:lumMod val="60000"/>
                    <a:lumOff val="40000"/>
                  </a:schemeClr>
                </a:solidFill>
              </a:rPr>
              <a:t>工作方式</a:t>
            </a:r>
          </a:p>
          <a:p>
            <a:pPr lvl="1">
              <a:spcBef>
                <a:spcPts val="0"/>
              </a:spcBef>
            </a:pPr>
            <a:r>
              <a:rPr lang="zh-CN" altLang="en-US" dirty="0"/>
              <a:t>用户：用户既是程序员，又是操作员；用户是计算机专业人员；</a:t>
            </a:r>
          </a:p>
          <a:p>
            <a:pPr lvl="1">
              <a:spcBef>
                <a:spcPts val="0"/>
              </a:spcBef>
            </a:pPr>
            <a:r>
              <a:rPr lang="zh-CN" altLang="en-US" dirty="0"/>
              <a:t>编程语言：为机器语言；</a:t>
            </a:r>
          </a:p>
          <a:p>
            <a:pPr lvl="1">
              <a:spcBef>
                <a:spcPts val="0"/>
              </a:spcBef>
            </a:pPr>
            <a:r>
              <a:rPr lang="zh-CN" altLang="en-US" dirty="0"/>
              <a:t>输入输出：纸带或卡片；</a:t>
            </a:r>
          </a:p>
          <a:p>
            <a:pPr lvl="1"/>
            <a:endParaRPr lang="zh-CN" altLang="en-US" dirty="0"/>
          </a:p>
          <a:p>
            <a:endParaRPr lang="zh-CN" altLang="en-US" dirty="0"/>
          </a:p>
        </p:txBody>
      </p:sp>
      <p:sp>
        <p:nvSpPr>
          <p:cNvPr id="2" name="矩形 1"/>
          <p:cNvSpPr/>
          <p:nvPr/>
        </p:nvSpPr>
        <p:spPr>
          <a:xfrm>
            <a:off x="6463031" y="1287061"/>
            <a:ext cx="4145686"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400" b="1" dirty="0">
                <a:ln/>
                <a:solidFill>
                  <a:schemeClr val="accent3"/>
                </a:solidFill>
                <a:latin typeface="隶书" panose="02010509060101010101" pitchFamily="49" charset="-122"/>
                <a:ea typeface="隶书" panose="02010509060101010101" pitchFamily="49" charset="-122"/>
              </a:rPr>
              <a:t>未配置操作系统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r>
              <a:rPr lang="en-US" altLang="zh-CN" dirty="0"/>
              <a:t>1.2.1 </a:t>
            </a:r>
            <a:r>
              <a:rPr lang="zh-CN" altLang="en-US" dirty="0"/>
              <a:t>早期的手工操作</a:t>
            </a:r>
          </a:p>
        </p:txBody>
      </p:sp>
      <p:sp>
        <p:nvSpPr>
          <p:cNvPr id="2" name="内容占位符 1"/>
          <p:cNvSpPr>
            <a:spLocks noGrp="1"/>
          </p:cNvSpPr>
          <p:nvPr>
            <p:ph idx="1"/>
          </p:nvPr>
        </p:nvSpPr>
        <p:spPr/>
        <p:txBody>
          <a:bodyPr>
            <a:normAutofit/>
          </a:bodyPr>
          <a:lstStyle/>
          <a:p>
            <a:r>
              <a:rPr lang="en-US" altLang="zh-CN" sz="1800" dirty="0"/>
              <a:t>ENIAC</a:t>
            </a:r>
            <a:r>
              <a:rPr lang="zh-CN" altLang="en-US" sz="1800" dirty="0"/>
              <a:t>计算机</a:t>
            </a:r>
            <a:r>
              <a:rPr lang="en-US" altLang="zh-CN" sz="1800" dirty="0"/>
              <a:t>(</a:t>
            </a:r>
            <a:r>
              <a:rPr lang="zh-CN" altLang="en-US" sz="1800" dirty="0"/>
              <a:t>电子数值积分计算机</a:t>
            </a:r>
            <a:r>
              <a:rPr lang="en-US" altLang="zh-CN" sz="1800" dirty="0"/>
              <a:t>,</a:t>
            </a:r>
            <a:r>
              <a:rPr lang="zh-CN" altLang="zh-CN" sz="1800" dirty="0"/>
              <a:t>Electronic Numerical Integrator And Computer, 1946年</a:t>
            </a:r>
            <a:r>
              <a:rPr lang="en-US" altLang="zh-CN" sz="1800" dirty="0"/>
              <a:t>)</a:t>
            </a:r>
          </a:p>
          <a:p>
            <a:pPr lvl="1"/>
            <a:r>
              <a:rPr lang="zh-CN" altLang="en-US" sz="1600" dirty="0"/>
              <a:t>运算速度：</a:t>
            </a:r>
            <a:r>
              <a:rPr lang="en-US" altLang="zh-CN" sz="1600" dirty="0"/>
              <a:t>5000</a:t>
            </a:r>
            <a:r>
              <a:rPr lang="zh-CN" altLang="en-US" sz="1600" dirty="0"/>
              <a:t>次</a:t>
            </a:r>
            <a:r>
              <a:rPr lang="en-US" altLang="zh-CN" sz="1600" dirty="0"/>
              <a:t>/</a:t>
            </a:r>
            <a:r>
              <a:rPr lang="zh-CN" altLang="en-US" sz="1600" dirty="0"/>
              <a:t>秒</a:t>
            </a:r>
            <a:r>
              <a:rPr lang="en-US" altLang="zh-CN" sz="1600" dirty="0"/>
              <a:t>,18000</a:t>
            </a:r>
            <a:r>
              <a:rPr lang="zh-CN" altLang="en-US" sz="1600" dirty="0"/>
              <a:t>个真空管</a:t>
            </a:r>
            <a:r>
              <a:rPr lang="en-US" altLang="zh-CN" sz="1600" dirty="0"/>
              <a:t>, </a:t>
            </a:r>
            <a:r>
              <a:rPr lang="zh-CN" altLang="en-US" sz="1600" dirty="0"/>
              <a:t>占地</a:t>
            </a:r>
            <a:r>
              <a:rPr lang="en-US" altLang="zh-CN" sz="1600" dirty="0"/>
              <a:t>182</a:t>
            </a:r>
            <a:r>
              <a:rPr lang="zh-CN" altLang="en-US" sz="1600" dirty="0"/>
              <a:t>平方米</a:t>
            </a:r>
            <a:r>
              <a:rPr lang="en-US" altLang="zh-CN" sz="1600" dirty="0"/>
              <a:t>, 130</a:t>
            </a:r>
            <a:r>
              <a:rPr lang="zh-CN" altLang="en-US" sz="1600" dirty="0"/>
              <a:t>吨</a:t>
            </a:r>
          </a:p>
          <a:p>
            <a:pPr lvl="1"/>
            <a:r>
              <a:rPr lang="zh-CN" altLang="en-US" sz="1600" dirty="0"/>
              <a:t>花费：近五十万美元（相当于</a:t>
            </a:r>
            <a:r>
              <a:rPr lang="en-US" altLang="zh-CN" sz="1600" dirty="0"/>
              <a:t>2011</a:t>
            </a:r>
            <a:r>
              <a:rPr lang="zh-CN" altLang="en-US" sz="1600" dirty="0"/>
              <a:t>年的六百五十万美元）</a:t>
            </a:r>
          </a:p>
          <a:p>
            <a:endParaRPr lang="zh-CN" altLang="en-US" sz="1800" dirty="0"/>
          </a:p>
        </p:txBody>
      </p:sp>
      <p:pic>
        <p:nvPicPr>
          <p:cNvPr id="8" name="Picture 4" descr="1946_eniac"/>
          <p:cNvPicPr>
            <a:picLocks noChangeAspect="1" noChangeArrowheads="1"/>
          </p:cNvPicPr>
          <p:nvPr/>
        </p:nvPicPr>
        <p:blipFill>
          <a:blip r:embed="rId2">
            <a:extLst>
              <a:ext uri="{28A0092B-C50C-407E-A947-70E740481C1C}">
                <a14:useLocalDpi xmlns:a14="http://schemas.microsoft.com/office/drawing/2010/main" val="0"/>
              </a:ext>
            </a:extLst>
          </a:blip>
          <a:srcRect b="5173"/>
          <a:stretch>
            <a:fillRect/>
          </a:stretch>
        </p:blipFill>
        <p:spPr bwMode="auto">
          <a:xfrm>
            <a:off x="6780932" y="2632363"/>
            <a:ext cx="4446990" cy="361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1173480" y="3280216"/>
            <a:ext cx="516670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a:lnSpc>
                <a:spcPct val="150000"/>
              </a:lnSpc>
              <a:spcBef>
                <a:spcPct val="0"/>
              </a:spcBef>
              <a:buFontTx/>
              <a:buNone/>
            </a:pPr>
            <a:r>
              <a:rPr lang="zh-CN" altLang="en-US" sz="1800" b="1" i="0" dirty="0">
                <a:latin typeface="华文中宋" panose="02010600040101010101" pitchFamily="2" charset="-122"/>
                <a:ea typeface="华文中宋" panose="02010600040101010101" pitchFamily="2" charset="-122"/>
              </a:rPr>
              <a:t>没有程序设计语言（甚至没有汇编），更谈不上操作系统。</a:t>
            </a:r>
          </a:p>
          <a:p>
            <a:pPr>
              <a:lnSpc>
                <a:spcPct val="150000"/>
              </a:lnSpc>
              <a:spcBef>
                <a:spcPct val="0"/>
              </a:spcBef>
              <a:buFontTx/>
              <a:buNone/>
            </a:pPr>
            <a:r>
              <a:rPr lang="zh-CN" altLang="en-US" sz="1800" b="1" i="0" dirty="0">
                <a:latin typeface="华文中宋" panose="02010600040101010101" pitchFamily="2" charset="-122"/>
                <a:ea typeface="华文中宋" panose="02010600040101010101" pitchFamily="2" charset="-122"/>
              </a:rPr>
              <a:t>程序员提前预约一段时间</a:t>
            </a:r>
            <a:r>
              <a:rPr lang="en-US" altLang="zh-CN" sz="1800" b="1" i="0" dirty="0">
                <a:latin typeface="华文中宋" panose="02010600040101010101" pitchFamily="2" charset="-122"/>
                <a:ea typeface="华文中宋" panose="02010600040101010101" pitchFamily="2" charset="-122"/>
              </a:rPr>
              <a:t>,</a:t>
            </a:r>
            <a:r>
              <a:rPr lang="zh-CN" altLang="en-US" sz="1800" b="1" i="0" dirty="0">
                <a:latin typeface="华文中宋" panose="02010600040101010101" pitchFamily="2" charset="-122"/>
                <a:ea typeface="华文中宋" panose="02010600040101010101" pitchFamily="2" charset="-122"/>
              </a:rPr>
              <a:t>然后到机房将他的插件板插到计算机里。</a:t>
            </a:r>
          </a:p>
          <a:p>
            <a:pPr>
              <a:lnSpc>
                <a:spcPct val="150000"/>
              </a:lnSpc>
              <a:spcBef>
                <a:spcPct val="0"/>
              </a:spcBef>
              <a:buFontTx/>
              <a:buNone/>
            </a:pPr>
            <a:r>
              <a:rPr lang="zh-CN" altLang="en-US" sz="1800" b="1" i="0" dirty="0">
                <a:latin typeface="华文中宋" panose="02010600040101010101" pitchFamily="2" charset="-122"/>
                <a:ea typeface="华文中宋" panose="02010600040101010101" pitchFamily="2" charset="-122"/>
              </a:rPr>
              <a:t>期盼着在接下来的时间中几万个真空管不会烧断从而可以计算自己的题目。</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1.2.1 </a:t>
            </a:r>
            <a:r>
              <a:rPr lang="zh-CN" altLang="en-US" dirty="0"/>
              <a:t>早期的手工操作</a:t>
            </a:r>
          </a:p>
        </p:txBody>
      </p:sp>
      <p:sp>
        <p:nvSpPr>
          <p:cNvPr id="2" name="内容占位符 1"/>
          <p:cNvSpPr>
            <a:spLocks noGrp="1"/>
          </p:cNvSpPr>
          <p:nvPr>
            <p:ph idx="1"/>
          </p:nvPr>
        </p:nvSpPr>
        <p:spPr/>
        <p:txBody>
          <a:bodyPr>
            <a:normAutofit fontScale="62500" lnSpcReduction="20000"/>
          </a:bodyPr>
          <a:lstStyle/>
          <a:p>
            <a:r>
              <a:rPr lang="zh-CN" altLang="en-US" dirty="0">
                <a:solidFill>
                  <a:srgbClr val="FF0000"/>
                </a:solidFill>
              </a:rPr>
              <a:t>人工操作计算机的工作特点</a:t>
            </a:r>
          </a:p>
          <a:p>
            <a:pPr lvl="1"/>
            <a:r>
              <a:rPr lang="zh-CN" altLang="en-US" dirty="0"/>
              <a:t>用户独占全机：不出现资源被其他用户占 用，资源利用率低；</a:t>
            </a:r>
          </a:p>
          <a:p>
            <a:pPr lvl="1"/>
            <a:r>
              <a:rPr lang="zh-CN" altLang="en-US" dirty="0"/>
              <a:t> </a:t>
            </a:r>
            <a:r>
              <a:rPr lang="en-US" altLang="zh-CN" dirty="0"/>
              <a:t>CPU</a:t>
            </a:r>
            <a:r>
              <a:rPr lang="zh-CN" altLang="en-US" dirty="0"/>
              <a:t>等待用户：计算前，手工装入纸带或卡片；计算完成后，手工卸取纸带或卡片；</a:t>
            </a:r>
            <a:r>
              <a:rPr lang="en-US" altLang="zh-CN" dirty="0"/>
              <a:t>CPU</a:t>
            </a:r>
            <a:r>
              <a:rPr lang="zh-CN" altLang="en-US" dirty="0"/>
              <a:t>利用率低；</a:t>
            </a:r>
          </a:p>
          <a:p>
            <a:pPr lvl="1"/>
            <a:r>
              <a:rPr lang="zh-CN" altLang="en-US" dirty="0"/>
              <a:t>串行性、脱机的输入输出</a:t>
            </a:r>
          </a:p>
          <a:p>
            <a:r>
              <a:rPr lang="zh-CN" altLang="en-US" dirty="0">
                <a:solidFill>
                  <a:srgbClr val="FF0000"/>
                </a:solidFill>
              </a:rPr>
              <a:t>人工操作方式缺点</a:t>
            </a:r>
          </a:p>
          <a:p>
            <a:pPr lvl="1"/>
            <a:r>
              <a:rPr lang="zh-CN" altLang="en-US" dirty="0"/>
              <a:t> 昂贵组件的低利用率 </a:t>
            </a:r>
          </a:p>
          <a:p>
            <a:pPr lvl="1"/>
            <a:r>
              <a:rPr lang="zh-CN" altLang="en-US" b="1" dirty="0">
                <a:solidFill>
                  <a:srgbClr val="FF0000"/>
                </a:solidFill>
              </a:rPr>
              <a:t>利用率 </a:t>
            </a:r>
            <a:r>
              <a:rPr lang="en-US" altLang="zh-CN" b="1" dirty="0">
                <a:solidFill>
                  <a:srgbClr val="FF0000"/>
                </a:solidFill>
              </a:rPr>
              <a:t>= </a:t>
            </a:r>
            <a:r>
              <a:rPr lang="zh-CN" altLang="en-US" b="1" dirty="0">
                <a:solidFill>
                  <a:srgbClr val="FF0000"/>
                </a:solidFill>
              </a:rPr>
              <a:t>执行时间 </a:t>
            </a:r>
            <a:r>
              <a:rPr lang="en-US" altLang="zh-CN" b="1" dirty="0">
                <a:solidFill>
                  <a:srgbClr val="FF0000"/>
                </a:solidFill>
              </a:rPr>
              <a:t>/</a:t>
            </a:r>
            <a:r>
              <a:rPr lang="zh-CN" altLang="en-US" b="1" dirty="0">
                <a:solidFill>
                  <a:srgbClr val="FF0000"/>
                </a:solidFill>
              </a:rPr>
              <a:t>（执行时间</a:t>
            </a:r>
            <a:r>
              <a:rPr lang="en-US" altLang="zh-CN" b="1" dirty="0">
                <a:solidFill>
                  <a:srgbClr val="FF0000"/>
                </a:solidFill>
              </a:rPr>
              <a:t>+</a:t>
            </a:r>
            <a:r>
              <a:rPr lang="zh-CN" altLang="en-US" b="1" dirty="0">
                <a:solidFill>
                  <a:srgbClr val="FF0000"/>
                </a:solidFill>
              </a:rPr>
              <a:t>读卡时间）</a:t>
            </a:r>
            <a:endParaRPr lang="en-US" altLang="zh-CN" b="1" dirty="0">
              <a:solidFill>
                <a:srgbClr val="FF0000"/>
              </a:solidFill>
            </a:endParaRPr>
          </a:p>
          <a:p>
            <a:r>
              <a:rPr lang="zh-CN" altLang="en-US" dirty="0"/>
              <a:t>主要矛盾</a:t>
            </a:r>
          </a:p>
          <a:p>
            <a:pPr lvl="1"/>
            <a:r>
              <a:rPr lang="zh-CN" altLang="en-US" dirty="0"/>
              <a:t>计算机处理能力的提高，手工操作的低效率（造成浪费）；</a:t>
            </a:r>
          </a:p>
          <a:p>
            <a:pPr lvl="1"/>
            <a:r>
              <a:rPr lang="zh-CN" altLang="en-US" dirty="0"/>
              <a:t>用户独占全机的所有资源；</a:t>
            </a:r>
          </a:p>
          <a:p>
            <a:r>
              <a:rPr lang="zh-CN" altLang="en-US" dirty="0"/>
              <a:t>提高效率的途径：专门的操作员，批处理</a:t>
            </a:r>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p:txBody>
          <a:bodyPr/>
          <a:lstStyle/>
          <a:p>
            <a:r>
              <a:rPr lang="en-US" altLang="zh-CN" dirty="0"/>
              <a:t>1.2.2 </a:t>
            </a:r>
            <a:r>
              <a:rPr lang="zh-CN" altLang="en-US" dirty="0"/>
              <a:t>单道批处理系统</a:t>
            </a:r>
            <a:r>
              <a:rPr lang="en-US" altLang="zh-CN" dirty="0"/>
              <a:t>(simple batch processing) </a:t>
            </a:r>
            <a:endParaRPr lang="zh-CN" altLang="en-US" dirty="0"/>
          </a:p>
        </p:txBody>
      </p:sp>
      <p:sp>
        <p:nvSpPr>
          <p:cNvPr id="2" name="内容占位符 1"/>
          <p:cNvSpPr>
            <a:spLocks noGrp="1"/>
          </p:cNvSpPr>
          <p:nvPr>
            <p:ph idx="1"/>
          </p:nvPr>
        </p:nvSpPr>
        <p:spPr>
          <a:xfrm>
            <a:off x="838200" y="1671782"/>
            <a:ext cx="10515600" cy="3029527"/>
          </a:xfrm>
        </p:spPr>
        <p:txBody>
          <a:bodyPr>
            <a:normAutofit fontScale="85000" lnSpcReduction="20000"/>
          </a:bodyPr>
          <a:lstStyle/>
          <a:p>
            <a:pPr lvl="1"/>
            <a:r>
              <a:rPr lang="en-US" altLang="zh-CN" b="1" dirty="0">
                <a:solidFill>
                  <a:srgbClr val="C00000"/>
                </a:solidFill>
              </a:rPr>
              <a:t>50</a:t>
            </a:r>
            <a:r>
              <a:rPr lang="zh-CN" altLang="en-US" b="1" dirty="0">
                <a:solidFill>
                  <a:srgbClr val="C00000"/>
                </a:solidFill>
              </a:rPr>
              <a:t>年代末～</a:t>
            </a:r>
            <a:r>
              <a:rPr lang="en-US" altLang="zh-CN" b="1" dirty="0">
                <a:solidFill>
                  <a:srgbClr val="C00000"/>
                </a:solidFill>
              </a:rPr>
              <a:t>60</a:t>
            </a:r>
            <a:r>
              <a:rPr lang="zh-CN" altLang="en-US" b="1" dirty="0">
                <a:solidFill>
                  <a:srgbClr val="C00000"/>
                </a:solidFill>
              </a:rPr>
              <a:t>年代中（晶体管）</a:t>
            </a:r>
            <a:r>
              <a:rPr lang="zh-CN" altLang="en-US" dirty="0"/>
              <a:t>：利用磁带把若干个作业分类编成作业执行序列，每个批作业由一个专门的监督程序（</a:t>
            </a:r>
            <a:r>
              <a:rPr lang="en-US" altLang="zh-CN" dirty="0"/>
              <a:t>Monitor</a:t>
            </a:r>
            <a:r>
              <a:rPr lang="zh-CN" altLang="en-US" dirty="0"/>
              <a:t>）自动依次处理。可使用汇编语言开发。</a:t>
            </a:r>
          </a:p>
          <a:p>
            <a:pPr lvl="1"/>
            <a:r>
              <a:rPr lang="zh-CN" altLang="en-US" dirty="0"/>
              <a:t>批处理中的作业的组成：</a:t>
            </a:r>
          </a:p>
          <a:p>
            <a:pPr lvl="2"/>
            <a:r>
              <a:rPr lang="zh-CN" altLang="en-US" dirty="0"/>
              <a:t>包括用户程序、数据和作业说明书（作业控制语言）</a:t>
            </a:r>
          </a:p>
          <a:p>
            <a:pPr lvl="1"/>
            <a:r>
              <a:rPr lang="zh-CN" altLang="en-US" b="1" dirty="0">
                <a:solidFill>
                  <a:srgbClr val="C00000"/>
                </a:solidFill>
              </a:rPr>
              <a:t>“批”</a:t>
            </a:r>
            <a:r>
              <a:rPr lang="zh-CN" altLang="en-US" dirty="0"/>
              <a:t>：</a:t>
            </a:r>
          </a:p>
          <a:p>
            <a:pPr lvl="2"/>
            <a:r>
              <a:rPr lang="zh-CN" altLang="en-US" dirty="0"/>
              <a:t>供一次加载的磁带或磁盘，通常由若干个作业组装成，在处理中使用一组相同的系统软件（系统带） </a:t>
            </a:r>
          </a:p>
          <a:p>
            <a:endParaRPr lang="zh-CN" altLang="en-US" dirty="0"/>
          </a:p>
        </p:txBody>
      </p:sp>
      <p:pic>
        <p:nvPicPr>
          <p:cNvPr id="9" name="Picture 7" descr="7~Y{ODL]Q$YSFK)9}5C~G%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832" y="4701309"/>
            <a:ext cx="85693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1.2.2 </a:t>
            </a:r>
            <a:r>
              <a:rPr lang="zh-CN" altLang="en-US" dirty="0"/>
              <a:t>单道批处理系统</a:t>
            </a:r>
            <a:r>
              <a:rPr lang="en-US" altLang="zh-CN" dirty="0"/>
              <a:t>(simple batch processing) </a:t>
            </a:r>
            <a:endParaRPr lang="zh-CN" altLang="en-US" dirty="0"/>
          </a:p>
        </p:txBody>
      </p:sp>
      <p:sp>
        <p:nvSpPr>
          <p:cNvPr id="2" name="内容占位符 1"/>
          <p:cNvSpPr>
            <a:spLocks noGrp="1"/>
          </p:cNvSpPr>
          <p:nvPr>
            <p:ph idx="1"/>
          </p:nvPr>
        </p:nvSpPr>
        <p:spPr/>
        <p:txBody>
          <a:bodyPr>
            <a:normAutofit fontScale="77500" lnSpcReduction="20000"/>
          </a:bodyPr>
          <a:lstStyle/>
          <a:p>
            <a:r>
              <a:rPr lang="zh-CN" altLang="en-US" dirty="0"/>
              <a:t>两种批处理方式</a:t>
            </a:r>
            <a:endParaRPr lang="en-US" altLang="zh-CN" dirty="0"/>
          </a:p>
          <a:p>
            <a:pPr lvl="1"/>
            <a:r>
              <a:rPr lang="zh-CN" altLang="en-US" dirty="0"/>
              <a:t>（</a:t>
            </a:r>
            <a:r>
              <a:rPr lang="en-US" altLang="zh-CN" dirty="0"/>
              <a:t>1</a:t>
            </a:r>
            <a:r>
              <a:rPr lang="zh-CN" altLang="en-US" dirty="0"/>
              <a:t>）联机批处理</a:t>
            </a:r>
            <a:endParaRPr lang="en-US" altLang="zh-CN" dirty="0"/>
          </a:p>
          <a:p>
            <a:pPr lvl="2"/>
            <a:r>
              <a:rPr lang="zh-CN" altLang="en-US" b="1" dirty="0">
                <a:solidFill>
                  <a:srgbClr val="C00000"/>
                </a:solidFill>
              </a:rPr>
              <a:t>用户提交作业</a:t>
            </a:r>
            <a:r>
              <a:rPr lang="zh-CN" altLang="en-US" dirty="0"/>
              <a:t>：以纸带或卡片为介质；</a:t>
            </a:r>
          </a:p>
          <a:p>
            <a:pPr lvl="2"/>
            <a:r>
              <a:rPr lang="zh-CN" altLang="en-US" b="1" dirty="0">
                <a:solidFill>
                  <a:srgbClr val="C00000"/>
                </a:solidFill>
              </a:rPr>
              <a:t>操作员合成批作业</a:t>
            </a:r>
            <a:r>
              <a:rPr lang="zh-CN" altLang="en-US" dirty="0"/>
              <a:t>：结果为磁带介质；</a:t>
            </a:r>
          </a:p>
          <a:p>
            <a:pPr lvl="2"/>
            <a:r>
              <a:rPr lang="zh-CN" altLang="en-US" b="1" dirty="0">
                <a:solidFill>
                  <a:srgbClr val="C00000"/>
                </a:solidFill>
              </a:rPr>
              <a:t>批作业处理</a:t>
            </a:r>
            <a:r>
              <a:rPr lang="zh-CN" altLang="en-US" dirty="0"/>
              <a:t>：对批作业中的每个作业进行相同的处理。从磁带读入用户作业和编译链接程序，编译链接用户作业，生成可执行程序；启动执行；执行结果输出。</a:t>
            </a:r>
          </a:p>
          <a:p>
            <a:pPr lvl="2"/>
            <a:r>
              <a:rPr lang="zh-CN" altLang="en-US" b="1" dirty="0">
                <a:solidFill>
                  <a:srgbClr val="C00000"/>
                </a:solidFill>
              </a:rPr>
              <a:t>这时的问题</a:t>
            </a:r>
            <a:r>
              <a:rPr lang="zh-CN" altLang="en-US" dirty="0"/>
              <a:t>：慢速的输入输出处理仍直接由主机来完成。输入输出时，</a:t>
            </a:r>
            <a:r>
              <a:rPr lang="en-US" altLang="zh-CN" dirty="0"/>
              <a:t>CPU</a:t>
            </a:r>
            <a:r>
              <a:rPr lang="zh-CN" altLang="en-US" dirty="0"/>
              <a:t>处于等待状态。</a:t>
            </a:r>
            <a:endParaRPr lang="en-US" altLang="zh-CN" dirty="0"/>
          </a:p>
          <a:p>
            <a:pPr lvl="1"/>
            <a:r>
              <a:rPr lang="zh-CN" altLang="en-US" dirty="0"/>
              <a:t>（</a:t>
            </a:r>
            <a:r>
              <a:rPr lang="en-US" altLang="zh-CN" dirty="0"/>
              <a:t>2</a:t>
            </a:r>
            <a:r>
              <a:rPr lang="zh-CN" altLang="en-US" dirty="0"/>
              <a:t>）脱机批处理</a:t>
            </a:r>
          </a:p>
          <a:p>
            <a:pPr lvl="2"/>
            <a:r>
              <a:rPr lang="zh-CN" altLang="en-US" dirty="0"/>
              <a:t>利用卫星机完成输入输出功能。主机与</a:t>
            </a:r>
            <a:r>
              <a:rPr lang="zh-CN" altLang="en-US" b="1" dirty="0">
                <a:solidFill>
                  <a:srgbClr val="C00000"/>
                </a:solidFill>
              </a:rPr>
              <a:t>卫星机</a:t>
            </a:r>
            <a:r>
              <a:rPr lang="zh-CN" altLang="en-US" dirty="0"/>
              <a:t>可并行工作。</a:t>
            </a:r>
            <a:endParaRPr lang="en-US" altLang="zh-CN" dirty="0"/>
          </a:p>
          <a:p>
            <a:pPr lvl="2"/>
            <a:r>
              <a:rPr lang="zh-CN" altLang="en-US" dirty="0"/>
              <a:t>卫星机：完成面向用户的输入输出（纸带或卡片），中间结果暂存在磁带或磁盘上。</a:t>
            </a:r>
          </a:p>
          <a:p>
            <a:pPr lvl="2"/>
            <a:r>
              <a:rPr lang="zh-CN" altLang="en-US" dirty="0"/>
              <a:t>作业控制命令由监督程序</a:t>
            </a:r>
            <a:r>
              <a:rPr lang="en-US" altLang="zh-CN" dirty="0"/>
              <a:t>(monitor)</a:t>
            </a:r>
            <a:r>
              <a:rPr lang="zh-CN" altLang="en-US" dirty="0"/>
              <a:t>来执行，完成如装入程序、编译、运行等操作。</a:t>
            </a:r>
          </a:p>
          <a:p>
            <a:pPr marL="359410" lvl="2" indent="0">
              <a:buNone/>
            </a:pP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p:txBody>
          <a:bodyPr/>
          <a:lstStyle/>
          <a:p>
            <a:r>
              <a:rPr lang="en-US" altLang="zh-CN" dirty="0"/>
              <a:t>1.2.2 </a:t>
            </a:r>
            <a:r>
              <a:rPr lang="zh-CN" altLang="en-US" dirty="0"/>
              <a:t>单道批处理系统</a:t>
            </a:r>
            <a:r>
              <a:rPr lang="en-US" altLang="zh-CN" dirty="0"/>
              <a:t>(simple batch processing) </a:t>
            </a:r>
            <a:endParaRPr lang="zh-CN" altLang="en-US" dirty="0"/>
          </a:p>
        </p:txBody>
      </p:sp>
      <p:sp>
        <p:nvSpPr>
          <p:cNvPr id="2" name="内容占位符 1"/>
          <p:cNvSpPr>
            <a:spLocks noGrp="1"/>
          </p:cNvSpPr>
          <p:nvPr>
            <p:ph idx="1"/>
          </p:nvPr>
        </p:nvSpPr>
        <p:spPr/>
        <p:txBody>
          <a:bodyPr>
            <a:normAutofit fontScale="70000" lnSpcReduction="20000"/>
          </a:bodyPr>
          <a:lstStyle/>
          <a:p>
            <a:r>
              <a:rPr lang="zh-CN" altLang="en-US" dirty="0"/>
              <a:t>脱机批处理中同一批内各作业的自动依次更替，</a:t>
            </a:r>
            <a:r>
              <a:rPr lang="zh-CN" altLang="en-US" b="1" dirty="0">
                <a:solidFill>
                  <a:srgbClr val="C00000"/>
                </a:solidFill>
              </a:rPr>
              <a:t>改善了主机</a:t>
            </a:r>
            <a:r>
              <a:rPr lang="en-US" altLang="zh-CN" b="1" dirty="0">
                <a:solidFill>
                  <a:srgbClr val="C00000"/>
                </a:solidFill>
              </a:rPr>
              <a:t>CPU</a:t>
            </a:r>
            <a:r>
              <a:rPr lang="zh-CN" altLang="en-US" b="1" dirty="0">
                <a:solidFill>
                  <a:srgbClr val="C00000"/>
                </a:solidFill>
              </a:rPr>
              <a:t>和</a:t>
            </a:r>
            <a:r>
              <a:rPr lang="en-US" altLang="zh-CN" b="1" dirty="0">
                <a:solidFill>
                  <a:srgbClr val="C00000"/>
                </a:solidFill>
              </a:rPr>
              <a:t>I/O</a:t>
            </a:r>
            <a:r>
              <a:rPr lang="zh-CN" altLang="en-US" b="1" dirty="0">
                <a:solidFill>
                  <a:srgbClr val="C00000"/>
                </a:solidFill>
              </a:rPr>
              <a:t>设备的使用效率</a:t>
            </a:r>
            <a:r>
              <a:rPr lang="zh-CN" altLang="en-US" dirty="0"/>
              <a:t>，提高了吞吐量。但是磁带或磁盘需要</a:t>
            </a:r>
            <a:r>
              <a:rPr lang="zh-CN" altLang="en-US" b="1" dirty="0">
                <a:solidFill>
                  <a:srgbClr val="C00000"/>
                </a:solidFill>
              </a:rPr>
              <a:t>人工装卸</a:t>
            </a:r>
            <a:r>
              <a:rPr lang="zh-CN" altLang="en-US" dirty="0"/>
              <a:t>，作业需要人工分类，监督程序易遭到用户程序的破坏（由人工干预才可恢复）。</a:t>
            </a:r>
            <a:endParaRPr lang="en-US" altLang="zh-CN" dirty="0"/>
          </a:p>
          <a:p>
            <a:r>
              <a:rPr lang="zh-CN" altLang="en-US" dirty="0"/>
              <a:t>通道和中断技术</a:t>
            </a:r>
            <a:endParaRPr lang="en-US" altLang="zh-CN" dirty="0"/>
          </a:p>
          <a:p>
            <a:pPr lvl="1"/>
            <a:r>
              <a:rPr lang="zh-CN" altLang="en-US" dirty="0"/>
              <a:t> </a:t>
            </a:r>
            <a:r>
              <a:rPr lang="en-US" altLang="zh-CN" dirty="0"/>
              <a:t>60</a:t>
            </a:r>
            <a:r>
              <a:rPr lang="zh-CN" altLang="en-US" dirty="0"/>
              <a:t>年代初，发展了通道技术和中断技术，这些技术的出现使监督程序在负责作业运行的同时提供</a:t>
            </a:r>
            <a:r>
              <a:rPr lang="en-US" altLang="zh-CN" dirty="0"/>
              <a:t>I/O</a:t>
            </a:r>
            <a:r>
              <a:rPr lang="zh-CN" altLang="en-US" dirty="0"/>
              <a:t>控制功能。</a:t>
            </a:r>
            <a:endParaRPr lang="en-US" altLang="zh-CN" dirty="0"/>
          </a:p>
          <a:p>
            <a:pPr lvl="1"/>
            <a:r>
              <a:rPr lang="zh-CN" altLang="en-US" dirty="0"/>
              <a:t>通道：</a:t>
            </a:r>
            <a:endParaRPr lang="en-US" altLang="zh-CN" dirty="0"/>
          </a:p>
          <a:p>
            <a:pPr lvl="2"/>
            <a:r>
              <a:rPr lang="zh-CN" altLang="en-US" dirty="0"/>
              <a:t>用于控制</a:t>
            </a:r>
            <a:r>
              <a:rPr lang="en-US" altLang="zh-CN" dirty="0"/>
              <a:t>I/O</a:t>
            </a:r>
            <a:r>
              <a:rPr lang="zh-CN" altLang="en-US" dirty="0"/>
              <a:t>设备与内存间的数据传输。启动后可独立于</a:t>
            </a:r>
            <a:r>
              <a:rPr lang="en-US" altLang="zh-CN" dirty="0"/>
              <a:t>CPU</a:t>
            </a:r>
            <a:r>
              <a:rPr lang="zh-CN" altLang="en-US" dirty="0"/>
              <a:t>运行，实现</a:t>
            </a:r>
            <a:r>
              <a:rPr lang="en-US" altLang="zh-CN" dirty="0"/>
              <a:t>CPU</a:t>
            </a:r>
            <a:r>
              <a:rPr lang="zh-CN" altLang="en-US" dirty="0"/>
              <a:t>与</a:t>
            </a:r>
            <a:r>
              <a:rPr lang="en-US" altLang="zh-CN" dirty="0"/>
              <a:t>I/O</a:t>
            </a:r>
            <a:r>
              <a:rPr lang="zh-CN" altLang="en-US" dirty="0"/>
              <a:t>的并行工作方式。</a:t>
            </a:r>
          </a:p>
          <a:p>
            <a:pPr lvl="2"/>
            <a:r>
              <a:rPr lang="zh-CN" altLang="en-US" dirty="0"/>
              <a:t> 通道为专用的</a:t>
            </a:r>
            <a:r>
              <a:rPr lang="en-US" altLang="zh-CN" dirty="0"/>
              <a:t>I/O</a:t>
            </a:r>
            <a:r>
              <a:rPr lang="zh-CN" altLang="en-US" dirty="0"/>
              <a:t>处理器，可与</a:t>
            </a:r>
            <a:r>
              <a:rPr lang="en-US" altLang="zh-CN" dirty="0"/>
              <a:t>CPU</a:t>
            </a:r>
            <a:r>
              <a:rPr lang="zh-CN" altLang="en-US" dirty="0"/>
              <a:t>并行工作， 可实现 </a:t>
            </a:r>
            <a:r>
              <a:rPr lang="en-US" altLang="zh-CN" dirty="0"/>
              <a:t>I/O</a:t>
            </a:r>
            <a:r>
              <a:rPr lang="zh-CN" altLang="en-US" dirty="0"/>
              <a:t>联机处理。</a:t>
            </a:r>
          </a:p>
          <a:p>
            <a:pPr lvl="1"/>
            <a:r>
              <a:rPr lang="zh-CN" altLang="en-US" dirty="0"/>
              <a:t>中断</a:t>
            </a:r>
          </a:p>
          <a:p>
            <a:pPr lvl="2"/>
            <a:r>
              <a:rPr lang="zh-CN" altLang="en-US" dirty="0"/>
              <a:t>指</a:t>
            </a:r>
            <a:r>
              <a:rPr lang="en-US" altLang="zh-CN" dirty="0"/>
              <a:t>CPU</a:t>
            </a:r>
            <a:r>
              <a:rPr lang="zh-CN" altLang="en-US" dirty="0"/>
              <a:t>在收到外部中断信号后，停止原来工作，转去处理该中断事件，完毕后回到原来断点继续工作。</a:t>
            </a:r>
          </a:p>
          <a:p>
            <a:pPr lvl="1"/>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r>
              <a:rPr lang="en-US" altLang="zh-CN" dirty="0"/>
              <a:t>1.2.2 </a:t>
            </a:r>
            <a:r>
              <a:rPr lang="zh-CN" altLang="en-US" dirty="0"/>
              <a:t>单道批处理系统</a:t>
            </a:r>
            <a:r>
              <a:rPr lang="en-US" altLang="zh-CN" dirty="0"/>
              <a:t>(simple batch processing) </a:t>
            </a:r>
          </a:p>
        </p:txBody>
      </p:sp>
      <p:sp>
        <p:nvSpPr>
          <p:cNvPr id="24578" name="Rectangle 2"/>
          <p:cNvSpPr>
            <a:spLocks noGrp="1" noChangeArrowheads="1"/>
          </p:cNvSpPr>
          <p:nvPr>
            <p:ph idx="1"/>
          </p:nvPr>
        </p:nvSpPr>
        <p:spPr/>
        <p:txBody>
          <a:bodyPr>
            <a:normAutofit fontScale="70000" lnSpcReduction="20000"/>
          </a:bodyPr>
          <a:lstStyle/>
          <a:p>
            <a:r>
              <a:rPr lang="zh-CN" altLang="en-US" dirty="0"/>
              <a:t>存在的主要问题</a:t>
            </a:r>
            <a:endParaRPr lang="en-US" altLang="zh-CN" dirty="0"/>
          </a:p>
          <a:p>
            <a:pPr lvl="1">
              <a:spcBef>
                <a:spcPts val="0"/>
              </a:spcBef>
            </a:pPr>
            <a:r>
              <a:rPr lang="en-US" altLang="zh-CN" dirty="0"/>
              <a:t>CPU</a:t>
            </a:r>
            <a:r>
              <a:rPr lang="zh-CN" altLang="en-US" dirty="0"/>
              <a:t>和</a:t>
            </a:r>
            <a:r>
              <a:rPr lang="en-US" altLang="zh-CN" dirty="0"/>
              <a:t>I/O</a:t>
            </a:r>
            <a:r>
              <a:rPr lang="zh-CN" altLang="en-US" dirty="0"/>
              <a:t>设备使用</a:t>
            </a:r>
            <a:r>
              <a:rPr lang="zh-CN" altLang="en-US" b="1" dirty="0">
                <a:solidFill>
                  <a:srgbClr val="C00000"/>
                </a:solidFill>
              </a:rPr>
              <a:t>忙闲不均</a:t>
            </a:r>
            <a:r>
              <a:rPr lang="zh-CN" altLang="en-US" dirty="0"/>
              <a:t>（取决于当前作业的特性）。</a:t>
            </a:r>
          </a:p>
          <a:p>
            <a:pPr lvl="2">
              <a:spcBef>
                <a:spcPts val="0"/>
              </a:spcBef>
            </a:pPr>
            <a:r>
              <a:rPr lang="zh-CN" altLang="en-US" dirty="0"/>
              <a:t>对计算为主的作业，外设空闲；</a:t>
            </a:r>
          </a:p>
          <a:p>
            <a:pPr lvl="2">
              <a:spcBef>
                <a:spcPts val="0"/>
              </a:spcBef>
            </a:pPr>
            <a:r>
              <a:rPr lang="zh-CN" altLang="en-US" dirty="0"/>
              <a:t>对</a:t>
            </a:r>
            <a:r>
              <a:rPr lang="en-US" altLang="zh-CN" dirty="0"/>
              <a:t>I/O</a:t>
            </a:r>
            <a:r>
              <a:rPr lang="zh-CN" altLang="en-US" dirty="0"/>
              <a:t>为主的作业，</a:t>
            </a:r>
            <a:r>
              <a:rPr lang="en-US" altLang="zh-CN" dirty="0"/>
              <a:t>CPU</a:t>
            </a:r>
            <a:r>
              <a:rPr lang="zh-CN" altLang="en-US" dirty="0"/>
              <a:t>空闲；</a:t>
            </a:r>
          </a:p>
          <a:p>
            <a:r>
              <a:rPr lang="zh-CN" altLang="en-US" dirty="0"/>
              <a:t>优点</a:t>
            </a:r>
          </a:p>
          <a:p>
            <a:pPr lvl="1">
              <a:spcBef>
                <a:spcPts val="0"/>
              </a:spcBef>
            </a:pPr>
            <a:r>
              <a:rPr lang="zh-CN" altLang="en-US" dirty="0"/>
              <a:t>同一批内各作业的自动依次更替，改善了主机</a:t>
            </a:r>
            <a:r>
              <a:rPr lang="en-US" altLang="zh-CN" dirty="0"/>
              <a:t>CPU</a:t>
            </a:r>
            <a:r>
              <a:rPr lang="zh-CN" altLang="en-US" dirty="0"/>
              <a:t>和</a:t>
            </a:r>
            <a:r>
              <a:rPr lang="en-US" altLang="zh-CN" dirty="0"/>
              <a:t>I/O</a:t>
            </a:r>
            <a:r>
              <a:rPr lang="zh-CN" altLang="en-US" dirty="0"/>
              <a:t>设备的使用效率，提高了吞吐量</a:t>
            </a:r>
          </a:p>
          <a:p>
            <a:r>
              <a:rPr lang="zh-CN" altLang="en-US" dirty="0"/>
              <a:t>缺点：</a:t>
            </a:r>
          </a:p>
          <a:p>
            <a:pPr lvl="1">
              <a:spcBef>
                <a:spcPts val="0"/>
              </a:spcBef>
            </a:pPr>
            <a:r>
              <a:rPr lang="zh-CN" altLang="en-US" dirty="0"/>
              <a:t>内存中仅有一道程序运行，当该程序运行结束或出故障，由监控程序换入另一个程序。不能很好地利用系统资源。</a:t>
            </a:r>
          </a:p>
          <a:p>
            <a:pPr lvl="1">
              <a:spcBef>
                <a:spcPts val="0"/>
              </a:spcBef>
            </a:pPr>
            <a:r>
              <a:rPr lang="en-US" altLang="zh-CN" dirty="0"/>
              <a:t>CPU</a:t>
            </a:r>
            <a:r>
              <a:rPr lang="zh-CN" altLang="en-US" dirty="0"/>
              <a:t>和</a:t>
            </a:r>
            <a:r>
              <a:rPr lang="en-US" altLang="zh-CN" dirty="0"/>
              <a:t>I/O</a:t>
            </a:r>
            <a:r>
              <a:rPr lang="zh-CN" altLang="en-US" dirty="0"/>
              <a:t>设备使用忙闲不均（取决于当前作业的特性）。对计算为主的作业，外设空闲；对</a:t>
            </a:r>
            <a:r>
              <a:rPr lang="en-US" altLang="zh-CN" dirty="0"/>
              <a:t>I/O</a:t>
            </a:r>
            <a:r>
              <a:rPr lang="zh-CN" altLang="en-US" dirty="0"/>
              <a:t>为主的作业，</a:t>
            </a:r>
            <a:r>
              <a:rPr lang="en-US" altLang="zh-CN" dirty="0"/>
              <a:t>CPU</a:t>
            </a:r>
            <a:r>
              <a:rPr lang="zh-CN" altLang="en-US" dirty="0"/>
              <a:t>空闲。</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title"/>
          </p:nvPr>
        </p:nvSpPr>
        <p:spPr/>
        <p:txBody>
          <a:bodyPr/>
          <a:lstStyle/>
          <a:p>
            <a:r>
              <a:rPr lang="en-US" altLang="zh-CN" dirty="0"/>
              <a:t>1.2.2 </a:t>
            </a:r>
            <a:r>
              <a:rPr lang="zh-CN" altLang="en-US" dirty="0"/>
              <a:t>单道批处理系统</a:t>
            </a:r>
            <a:r>
              <a:rPr lang="en-US" altLang="zh-CN" dirty="0"/>
              <a:t>(simple batch processing) </a:t>
            </a:r>
          </a:p>
        </p:txBody>
      </p:sp>
      <p:sp>
        <p:nvSpPr>
          <p:cNvPr id="25602" name="Rectangle 2"/>
          <p:cNvSpPr>
            <a:spLocks noGrp="1" noChangeArrowheads="1"/>
          </p:cNvSpPr>
          <p:nvPr>
            <p:ph idx="1"/>
          </p:nvPr>
        </p:nvSpPr>
        <p:spPr/>
        <p:txBody>
          <a:bodyPr>
            <a:normAutofit lnSpcReduction="10000"/>
          </a:bodyPr>
          <a:lstStyle/>
          <a:p>
            <a:r>
              <a:rPr lang="zh-CN" altLang="en-US" dirty="0"/>
              <a:t>单道批处理系统是最早出现的一种</a:t>
            </a:r>
            <a:r>
              <a:rPr lang="en-US" altLang="zh-CN" dirty="0"/>
              <a:t>OS</a:t>
            </a:r>
            <a:r>
              <a:rPr lang="zh-CN" altLang="en-US" dirty="0"/>
              <a:t>，严格地说，它只能算作是 </a:t>
            </a:r>
            <a:r>
              <a:rPr lang="en-US" altLang="zh-CN" b="1" dirty="0">
                <a:solidFill>
                  <a:srgbClr val="C00000"/>
                </a:solidFill>
              </a:rPr>
              <a:t>OS </a:t>
            </a:r>
            <a:r>
              <a:rPr lang="zh-CN" altLang="en-US" b="1" dirty="0">
                <a:solidFill>
                  <a:srgbClr val="C00000"/>
                </a:solidFill>
              </a:rPr>
              <a:t>的前身而并非是现在人们所理解的</a:t>
            </a:r>
            <a:r>
              <a:rPr lang="en-US" altLang="zh-CN" b="1" dirty="0">
                <a:solidFill>
                  <a:srgbClr val="C00000"/>
                </a:solidFill>
              </a:rPr>
              <a:t>OS</a:t>
            </a:r>
            <a:r>
              <a:rPr lang="zh-CN" altLang="en-US" dirty="0"/>
              <a:t>。</a:t>
            </a:r>
            <a:endParaRPr lang="en-US" altLang="zh-CN" dirty="0"/>
          </a:p>
          <a:p>
            <a:r>
              <a:rPr lang="zh-CN" altLang="en-US" dirty="0"/>
              <a:t>尽管如此</a:t>
            </a:r>
            <a:r>
              <a:rPr lang="en-US" altLang="zh-CN" dirty="0"/>
              <a:t>,</a:t>
            </a:r>
            <a:r>
              <a:rPr lang="zh-CN" altLang="en-US" dirty="0"/>
              <a:t>该系统比起人工操作方式的系统已有很大进步。</a:t>
            </a:r>
          </a:p>
          <a:p>
            <a:r>
              <a:rPr lang="zh-CN" altLang="en-US" dirty="0"/>
              <a:t>系统的主要特征如下：</a:t>
            </a:r>
          </a:p>
          <a:p>
            <a:pPr lvl="1"/>
            <a:r>
              <a:rPr lang="zh-CN" altLang="en-US" b="1" dirty="0">
                <a:solidFill>
                  <a:srgbClr val="C00000"/>
                </a:solidFill>
              </a:rPr>
              <a:t>自动性</a:t>
            </a:r>
          </a:p>
          <a:p>
            <a:pPr lvl="1"/>
            <a:r>
              <a:rPr lang="zh-CN" altLang="en-US" b="1" dirty="0">
                <a:solidFill>
                  <a:srgbClr val="C00000"/>
                </a:solidFill>
              </a:rPr>
              <a:t>顺序性</a:t>
            </a:r>
          </a:p>
          <a:p>
            <a:pPr lvl="1"/>
            <a:r>
              <a:rPr lang="zh-CN" altLang="en-US" b="1" dirty="0">
                <a:solidFill>
                  <a:srgbClr val="C00000"/>
                </a:solidFill>
              </a:rPr>
              <a:t>单道性</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altLang="zh-CN" dirty="0"/>
              <a:t>1.2.3 </a:t>
            </a:r>
            <a:r>
              <a:rPr lang="zh-CN" altLang="en-US" dirty="0"/>
              <a:t>多道批处理系统</a:t>
            </a:r>
            <a:r>
              <a:rPr lang="en-US" altLang="zh-CN" dirty="0"/>
              <a:t>(</a:t>
            </a:r>
            <a:r>
              <a:rPr lang="en-US" altLang="en-US" dirty="0" err="1"/>
              <a:t>multiprogrammed</a:t>
            </a:r>
            <a:r>
              <a:rPr lang="en-US" altLang="en-US" dirty="0"/>
              <a:t> batch system</a:t>
            </a:r>
            <a:r>
              <a:rPr lang="en-US" altLang="zh-CN" dirty="0"/>
              <a:t>) </a:t>
            </a:r>
          </a:p>
        </p:txBody>
      </p:sp>
      <p:sp>
        <p:nvSpPr>
          <p:cNvPr id="26627" name="Rectangle 3"/>
          <p:cNvSpPr>
            <a:spLocks noGrp="1" noChangeArrowheads="1"/>
          </p:cNvSpPr>
          <p:nvPr>
            <p:ph idx="1"/>
          </p:nvPr>
        </p:nvSpPr>
        <p:spPr/>
        <p:txBody>
          <a:bodyPr>
            <a:normAutofit/>
          </a:bodyPr>
          <a:lstStyle/>
          <a:p>
            <a:r>
              <a:rPr lang="en-US" altLang="zh-CN" sz="2000" dirty="0"/>
              <a:t>60</a:t>
            </a:r>
            <a:r>
              <a:rPr lang="zh-CN" altLang="en-US" sz="2000" dirty="0"/>
              <a:t>年代中 </a:t>
            </a:r>
            <a:r>
              <a:rPr lang="en-US" altLang="zh-CN" sz="2000" dirty="0"/>
              <a:t>~ 70</a:t>
            </a:r>
            <a:r>
              <a:rPr lang="zh-CN" altLang="en-US" sz="2000" dirty="0"/>
              <a:t>年代中（集成电路），利用多道批处理提高资源的利用率。</a:t>
            </a:r>
          </a:p>
          <a:p>
            <a:r>
              <a:rPr lang="zh-CN" altLang="en-US" sz="2000" dirty="0"/>
              <a:t>在该系统中</a:t>
            </a:r>
            <a:r>
              <a:rPr lang="en-US" altLang="zh-CN" sz="2000" dirty="0"/>
              <a:t>,</a:t>
            </a:r>
            <a:r>
              <a:rPr lang="zh-CN" altLang="en-US" sz="2000" dirty="0"/>
              <a:t>用户所提交的作业都先存放在外存上并排成一个队列</a:t>
            </a:r>
            <a:r>
              <a:rPr lang="en-US" altLang="zh-CN" sz="2000" dirty="0"/>
              <a:t>, </a:t>
            </a:r>
            <a:r>
              <a:rPr lang="zh-CN" altLang="en-US" sz="2000" dirty="0"/>
              <a:t>称为“</a:t>
            </a:r>
            <a:r>
              <a:rPr lang="zh-CN" altLang="en-US" sz="2000" b="1" dirty="0">
                <a:solidFill>
                  <a:srgbClr val="C00000"/>
                </a:solidFill>
              </a:rPr>
              <a:t>后备队列</a:t>
            </a:r>
            <a:r>
              <a:rPr lang="zh-CN" altLang="en-US" sz="2000" dirty="0"/>
              <a:t>”；然后</a:t>
            </a:r>
            <a:r>
              <a:rPr lang="en-US" altLang="zh-CN" sz="2000" dirty="0"/>
              <a:t>, </a:t>
            </a:r>
            <a:r>
              <a:rPr lang="zh-CN" altLang="en-US" sz="2000" dirty="0"/>
              <a:t>由作业调度程序按一定的算法从后备队列中选择若干个作业调入内存，使它们共享 </a:t>
            </a:r>
            <a:r>
              <a:rPr lang="en-US" altLang="zh-CN" sz="2000" dirty="0"/>
              <a:t>CPU </a:t>
            </a:r>
            <a:r>
              <a:rPr lang="zh-CN" altLang="en-US" sz="2000" dirty="0"/>
              <a:t>和系统中的各种资源。 </a:t>
            </a:r>
          </a:p>
        </p:txBody>
      </p:sp>
      <p:pic>
        <p:nvPicPr>
          <p:cNvPr id="26628" name="Picture 6" descr="Figure%201"/>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70000"/>
                    </a14:imgEffect>
                    <a14:imgEffect>
                      <a14:sharpenSoften amount="50000"/>
                    </a14:imgEffect>
                  </a14:imgLayer>
                </a14:imgProps>
              </a:ext>
              <a:ext uri="{28A0092B-C50C-407E-A947-70E740481C1C}">
                <a14:useLocalDpi xmlns:a14="http://schemas.microsoft.com/office/drawing/2010/main" val="0"/>
              </a:ext>
            </a:extLst>
          </a:blip>
          <a:srcRect t="34413" r="23" b="9276"/>
          <a:stretch>
            <a:fillRect/>
          </a:stretch>
        </p:blipFill>
        <p:spPr bwMode="auto">
          <a:xfrm>
            <a:off x="2645807" y="3714751"/>
            <a:ext cx="67691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a:t>总体安排</a:t>
            </a:r>
            <a:endParaRPr lang="zh-CN" altLang="en-US" dirty="0"/>
          </a:p>
        </p:txBody>
      </p:sp>
      <p:sp>
        <p:nvSpPr>
          <p:cNvPr id="5123" name="Rectangle 3"/>
          <p:cNvSpPr>
            <a:spLocks noGrp="1" noChangeArrowheads="1"/>
          </p:cNvSpPr>
          <p:nvPr>
            <p:ph idx="1"/>
          </p:nvPr>
        </p:nvSpPr>
        <p:spPr/>
        <p:txBody>
          <a:bodyPr>
            <a:normAutofit/>
          </a:bodyPr>
          <a:lstStyle/>
          <a:p>
            <a:r>
              <a:rPr lang="zh-CN" altLang="en-US" sz="1800" dirty="0"/>
              <a:t>学时：</a:t>
            </a:r>
            <a:r>
              <a:rPr lang="en-US" altLang="zh-CN" sz="1800" dirty="0"/>
              <a:t>2</a:t>
            </a:r>
            <a:r>
              <a:rPr lang="zh-CN" altLang="en-US" sz="1800" dirty="0"/>
              <a:t>学分（</a:t>
            </a:r>
            <a:r>
              <a:rPr lang="en-US" altLang="zh-CN" sz="1800" dirty="0"/>
              <a:t>32</a:t>
            </a:r>
            <a:r>
              <a:rPr lang="zh-CN" altLang="en-US" sz="1800" dirty="0"/>
              <a:t>学时）</a:t>
            </a:r>
            <a:endParaRPr lang="en-US" altLang="zh-CN" sz="1800" dirty="0"/>
          </a:p>
          <a:p>
            <a:r>
              <a:rPr lang="zh-CN" altLang="en-US" sz="1800" dirty="0"/>
              <a:t>时间：周一第</a:t>
            </a:r>
            <a:r>
              <a:rPr lang="en-US" altLang="zh-CN" sz="1800" dirty="0"/>
              <a:t>2</a:t>
            </a:r>
            <a:r>
              <a:rPr lang="zh-CN" altLang="en-US" sz="1800" dirty="0"/>
              <a:t>大节（</a:t>
            </a:r>
            <a:r>
              <a:rPr lang="en-US" altLang="zh-CN" sz="1800" dirty="0"/>
              <a:t>2-7</a:t>
            </a:r>
            <a:r>
              <a:rPr lang="zh-CN" altLang="en-US" sz="1800" dirty="0"/>
              <a:t>周），周四第</a:t>
            </a:r>
            <a:r>
              <a:rPr lang="en-US" altLang="zh-CN" sz="1800" dirty="0"/>
              <a:t>2</a:t>
            </a:r>
            <a:r>
              <a:rPr lang="zh-CN" altLang="en-US" sz="1800" dirty="0"/>
              <a:t>大节（</a:t>
            </a:r>
            <a:r>
              <a:rPr lang="en-US" altLang="zh-CN" sz="1800" dirty="0"/>
              <a:t>2-7</a:t>
            </a:r>
            <a:r>
              <a:rPr lang="zh-CN" altLang="en-US" sz="1800" dirty="0"/>
              <a:t>周），少</a:t>
            </a:r>
            <a:r>
              <a:rPr lang="en-US" altLang="zh-CN" sz="1800" dirty="0"/>
              <a:t>8</a:t>
            </a:r>
            <a:r>
              <a:rPr lang="zh-CN" altLang="en-US" sz="1800" dirty="0"/>
              <a:t>学时（协商补充）</a:t>
            </a:r>
            <a:endParaRPr lang="en-US" altLang="zh-CN" sz="1800" dirty="0"/>
          </a:p>
          <a:p>
            <a:r>
              <a:rPr lang="zh-CN" altLang="en-US" sz="1800" dirty="0"/>
              <a:t>地点：</a:t>
            </a:r>
            <a:r>
              <a:rPr lang="en-US" altLang="zh-CN" sz="1800" dirty="0"/>
              <a:t>IV-B308</a:t>
            </a:r>
            <a:endParaRPr lang="zh-CN" altLang="en-US" sz="1800" dirty="0"/>
          </a:p>
          <a:p>
            <a:r>
              <a:rPr lang="zh-CN" altLang="en-US" sz="1800" dirty="0"/>
              <a:t>教材：</a:t>
            </a:r>
          </a:p>
          <a:p>
            <a:pPr lvl="1"/>
            <a:r>
              <a:rPr lang="zh-CN" altLang="en-US" sz="1600" dirty="0"/>
              <a:t>汤小丹</a:t>
            </a:r>
            <a:r>
              <a:rPr lang="en-US" altLang="zh-CN" sz="1600" dirty="0"/>
              <a:t>, </a:t>
            </a:r>
            <a:r>
              <a:rPr lang="zh-CN" altLang="en-US" sz="1600" dirty="0"/>
              <a:t>梁红兵</a:t>
            </a:r>
            <a:r>
              <a:rPr lang="en-US" altLang="zh-CN" sz="1600" dirty="0"/>
              <a:t>, </a:t>
            </a:r>
            <a:r>
              <a:rPr lang="zh-CN" altLang="en-US" sz="1600" dirty="0"/>
              <a:t>哲凤屏等</a:t>
            </a:r>
            <a:r>
              <a:rPr lang="en-US" altLang="zh-CN" sz="1600" dirty="0"/>
              <a:t>. </a:t>
            </a:r>
            <a:r>
              <a:rPr lang="zh-CN" altLang="en-US" sz="1600" dirty="0"/>
              <a:t>计算机操作系统</a:t>
            </a:r>
            <a:r>
              <a:rPr lang="en-US" altLang="zh-CN" sz="1600" dirty="0"/>
              <a:t>[M]. </a:t>
            </a:r>
            <a:r>
              <a:rPr lang="zh-CN" altLang="en-US" sz="1600" dirty="0"/>
              <a:t>西安：西安电子科技大学出版社</a:t>
            </a:r>
          </a:p>
          <a:p>
            <a:r>
              <a:rPr lang="zh-CN" altLang="en-US" sz="1800" dirty="0"/>
              <a:t>参考资料：</a:t>
            </a:r>
          </a:p>
          <a:p>
            <a:pPr lvl="1"/>
            <a:r>
              <a:rPr lang="zh-CN" altLang="en-US" sz="1600" dirty="0"/>
              <a:t>西尔伯查茨</a:t>
            </a:r>
            <a:r>
              <a:rPr lang="en-US" altLang="zh-CN" sz="1600" dirty="0"/>
              <a:t>. </a:t>
            </a:r>
            <a:r>
              <a:rPr lang="zh-CN" altLang="en-US" sz="1600" dirty="0"/>
              <a:t>操作系统概念</a:t>
            </a:r>
            <a:r>
              <a:rPr lang="en-US" altLang="zh-CN" sz="1600" dirty="0"/>
              <a:t>[M]. </a:t>
            </a:r>
            <a:r>
              <a:rPr lang="zh-CN" altLang="en-US" sz="1600" dirty="0"/>
              <a:t>北京：高等教育出版社 </a:t>
            </a:r>
            <a:endParaRPr lang="en-US" altLang="zh-CN" sz="1600" dirty="0"/>
          </a:p>
          <a:p>
            <a:pPr lvl="1"/>
            <a:r>
              <a:rPr lang="zh-CN" altLang="en-US" sz="1600" dirty="0"/>
              <a:t>图解系统：</a:t>
            </a:r>
            <a:r>
              <a:rPr lang="en-US" altLang="zh-CN" sz="1600" dirty="0"/>
              <a:t>https://xiaolincoding.com/os</a:t>
            </a:r>
            <a:endParaRPr lang="zh-CN" altLang="en-US" sz="1600" dirty="0"/>
          </a:p>
          <a:p>
            <a:endParaRPr lang="en-US" altLang="zh-CN" sz="1800" dirty="0"/>
          </a:p>
        </p:txBody>
      </p:sp>
      <p:pic>
        <p:nvPicPr>
          <p:cNvPr id="2" name="图片 1"/>
          <p:cNvPicPr>
            <a:picLocks noChangeAspect="1"/>
          </p:cNvPicPr>
          <p:nvPr/>
        </p:nvPicPr>
        <p:blipFill>
          <a:blip r:embed="rId2"/>
          <a:stretch>
            <a:fillRect/>
          </a:stretch>
        </p:blipFill>
        <p:spPr>
          <a:xfrm>
            <a:off x="5727032" y="5195135"/>
            <a:ext cx="2133600" cy="5905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00600" y="1970202"/>
            <a:ext cx="6820472" cy="4428777"/>
            <a:chOff x="2116138" y="604838"/>
            <a:chExt cx="8247062" cy="5742844"/>
          </a:xfrm>
        </p:grpSpPr>
        <p:sp>
          <p:nvSpPr>
            <p:cNvPr id="27650" name="Line 2"/>
            <p:cNvSpPr>
              <a:spLocks noChangeShapeType="1"/>
            </p:cNvSpPr>
            <p:nvPr/>
          </p:nvSpPr>
          <p:spPr bwMode="auto">
            <a:xfrm>
              <a:off x="2133600" y="5867400"/>
              <a:ext cx="8229600" cy="0"/>
            </a:xfrm>
            <a:prstGeom prst="line">
              <a:avLst/>
            </a:prstGeom>
            <a:noFill/>
            <a:ln w="952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51" name="Text Box 3"/>
            <p:cNvSpPr txBox="1">
              <a:spLocks noChangeArrowheads="1"/>
            </p:cNvSpPr>
            <p:nvPr/>
          </p:nvSpPr>
          <p:spPr bwMode="auto">
            <a:xfrm>
              <a:off x="9813925" y="5908675"/>
              <a:ext cx="331371" cy="43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en-US" sz="1600" b="1" i="0">
                  <a:latin typeface="Times New Roman" panose="02020603050405020304" charset="0"/>
                  <a:ea typeface="隶书" panose="02010509060101010101" pitchFamily="49" charset="-122"/>
                </a:rPr>
                <a:t>t</a:t>
              </a:r>
              <a:endParaRPr kumimoji="1" lang="en-US" altLang="zh-CN" sz="1600" b="1" i="0">
                <a:latin typeface="Times New Roman" panose="02020603050405020304" charset="0"/>
                <a:ea typeface="隶书" panose="02010509060101010101" pitchFamily="49" charset="-122"/>
              </a:endParaRPr>
            </a:p>
          </p:txBody>
        </p:sp>
        <p:sp>
          <p:nvSpPr>
            <p:cNvPr id="27652" name="Text Box 4"/>
            <p:cNvSpPr txBox="1">
              <a:spLocks noChangeArrowheads="1"/>
            </p:cNvSpPr>
            <p:nvPr/>
          </p:nvSpPr>
          <p:spPr bwMode="auto">
            <a:xfrm>
              <a:off x="2116138" y="1998664"/>
              <a:ext cx="1403350" cy="4270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1</a:t>
              </a: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2</a:t>
              </a: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3</a:t>
              </a: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endParaRPr kumimoji="1" lang="en-US" altLang="zh-CN" sz="1600" b="1" i="0">
                <a:solidFill>
                  <a:srgbClr val="000000"/>
                </a:solidFill>
                <a:latin typeface="宋体" panose="02010600030101010101" pitchFamily="2" charset="-122"/>
              </a:endParaRPr>
            </a:p>
            <a:p>
              <a:pPr eaLnBrk="1" hangingPunct="1">
                <a:spcBef>
                  <a:spcPct val="0"/>
                </a:spcBef>
                <a:buFontTx/>
                <a:buNone/>
              </a:pPr>
              <a:r>
                <a:rPr kumimoji="1" lang="zh-CN" altLang="en-US" sz="1600" b="1" i="0">
                  <a:solidFill>
                    <a:srgbClr val="000000"/>
                  </a:solidFill>
                  <a:latin typeface="宋体" panose="02010600030101010101" pitchFamily="2" charset="-122"/>
                </a:rPr>
                <a:t>调度程序</a:t>
              </a:r>
            </a:p>
          </p:txBody>
        </p:sp>
        <p:sp>
          <p:nvSpPr>
            <p:cNvPr id="96261" name="Line 5"/>
            <p:cNvSpPr>
              <a:spLocks noChangeShapeType="1"/>
            </p:cNvSpPr>
            <p:nvPr/>
          </p:nvSpPr>
          <p:spPr bwMode="auto">
            <a:xfrm>
              <a:off x="3046413" y="2205038"/>
              <a:ext cx="60960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62" name="Line 6"/>
            <p:cNvSpPr>
              <a:spLocks noChangeShapeType="1"/>
            </p:cNvSpPr>
            <p:nvPr/>
          </p:nvSpPr>
          <p:spPr bwMode="auto">
            <a:xfrm>
              <a:off x="3656013" y="2205038"/>
              <a:ext cx="0" cy="32766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63" name="Line 7"/>
            <p:cNvSpPr>
              <a:spLocks noChangeShapeType="1"/>
            </p:cNvSpPr>
            <p:nvPr/>
          </p:nvSpPr>
          <p:spPr bwMode="auto">
            <a:xfrm>
              <a:off x="3656013" y="5481638"/>
              <a:ext cx="38100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64" name="Line 8"/>
            <p:cNvSpPr>
              <a:spLocks noChangeShapeType="1"/>
            </p:cNvSpPr>
            <p:nvPr/>
          </p:nvSpPr>
          <p:spPr bwMode="auto">
            <a:xfrm>
              <a:off x="4037013" y="2205038"/>
              <a:ext cx="0" cy="32766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6265" name="Group 9"/>
            <p:cNvGrpSpPr/>
            <p:nvPr/>
          </p:nvGrpSpPr>
          <p:grpSpPr bwMode="auto">
            <a:xfrm>
              <a:off x="3640139" y="1617664"/>
              <a:ext cx="3140075" cy="1349375"/>
              <a:chOff x="1142" y="830"/>
              <a:chExt cx="1978" cy="850"/>
            </a:xfrm>
            <a:pattFill prst="pct5">
              <a:fgClr>
                <a:schemeClr val="accent1"/>
              </a:fgClr>
              <a:bgClr>
                <a:schemeClr val="bg1"/>
              </a:bgClr>
            </a:pattFill>
          </p:grpSpPr>
          <p:sp>
            <p:nvSpPr>
              <p:cNvPr id="27678" name="Text Box 10"/>
              <p:cNvSpPr txBox="1">
                <a:spLocks noChangeArrowheads="1"/>
              </p:cNvSpPr>
              <p:nvPr/>
            </p:nvSpPr>
            <p:spPr bwMode="auto">
              <a:xfrm>
                <a:off x="1142" y="830"/>
                <a:ext cx="804" cy="277"/>
              </a:xfrm>
              <a:prstGeom prst="rect">
                <a:avLst/>
              </a:prstGeom>
              <a:grp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1</a:t>
                </a:r>
                <a:r>
                  <a:rPr kumimoji="1" lang="zh-CN" altLang="en-US" sz="1600" b="1" i="0">
                    <a:solidFill>
                      <a:srgbClr val="000000"/>
                    </a:solidFill>
                    <a:latin typeface="宋体" panose="02010600030101010101" pitchFamily="2" charset="-122"/>
                  </a:rPr>
                  <a:t>打印</a:t>
                </a:r>
                <a:endParaRPr kumimoji="1" lang="zh-CN" altLang="en-US" sz="1600" b="1" i="0">
                  <a:solidFill>
                    <a:srgbClr val="000000"/>
                  </a:solidFill>
                  <a:latin typeface="Times New Roman" panose="02020603050405020304" charset="0"/>
                  <a:ea typeface="隶书" panose="02010509060101010101" pitchFamily="49" charset="-122"/>
                </a:endParaRPr>
              </a:p>
            </p:txBody>
          </p:sp>
          <p:sp>
            <p:nvSpPr>
              <p:cNvPr id="27679" name="Line 11"/>
              <p:cNvSpPr>
                <a:spLocks noChangeShapeType="1"/>
              </p:cNvSpPr>
              <p:nvPr/>
            </p:nvSpPr>
            <p:spPr bwMode="auto">
              <a:xfrm>
                <a:off x="1392" y="1200"/>
                <a:ext cx="1728" cy="0"/>
              </a:xfrm>
              <a:prstGeom prst="line">
                <a:avLst/>
              </a:prstGeom>
              <a:grpFill/>
              <a:ln w="38100">
                <a:solidFill>
                  <a:srgbClr val="00008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80" name="Line 12"/>
              <p:cNvSpPr>
                <a:spLocks noChangeShapeType="1"/>
              </p:cNvSpPr>
              <p:nvPr/>
            </p:nvSpPr>
            <p:spPr bwMode="auto">
              <a:xfrm>
                <a:off x="1392" y="1680"/>
                <a:ext cx="768" cy="0"/>
              </a:xfrm>
              <a:prstGeom prst="line">
                <a:avLst/>
              </a:prstGeom>
              <a:grp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sp>
          <p:nvSpPr>
            <p:cNvPr id="96269" name="Line 13"/>
            <p:cNvSpPr>
              <a:spLocks noChangeShapeType="1"/>
            </p:cNvSpPr>
            <p:nvPr/>
          </p:nvSpPr>
          <p:spPr bwMode="auto">
            <a:xfrm>
              <a:off x="5256213" y="2967038"/>
              <a:ext cx="0" cy="25146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0" name="Line 14"/>
            <p:cNvSpPr>
              <a:spLocks noChangeShapeType="1"/>
            </p:cNvSpPr>
            <p:nvPr/>
          </p:nvSpPr>
          <p:spPr bwMode="auto">
            <a:xfrm>
              <a:off x="5256213" y="5481638"/>
              <a:ext cx="30480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1" name="Line 15"/>
            <p:cNvSpPr>
              <a:spLocks noChangeShapeType="1"/>
            </p:cNvSpPr>
            <p:nvPr/>
          </p:nvSpPr>
          <p:spPr bwMode="auto">
            <a:xfrm>
              <a:off x="5561013" y="2967038"/>
              <a:ext cx="0" cy="25146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2" name="Line 16"/>
            <p:cNvSpPr>
              <a:spLocks noChangeShapeType="1"/>
            </p:cNvSpPr>
            <p:nvPr/>
          </p:nvSpPr>
          <p:spPr bwMode="auto">
            <a:xfrm>
              <a:off x="7542213" y="3881438"/>
              <a:ext cx="0" cy="15240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3" name="Line 17"/>
            <p:cNvSpPr>
              <a:spLocks noChangeShapeType="1"/>
            </p:cNvSpPr>
            <p:nvPr/>
          </p:nvSpPr>
          <p:spPr bwMode="auto">
            <a:xfrm>
              <a:off x="7542213" y="5405438"/>
              <a:ext cx="38100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4" name="Line 18"/>
            <p:cNvSpPr>
              <a:spLocks noChangeShapeType="1"/>
            </p:cNvSpPr>
            <p:nvPr/>
          </p:nvSpPr>
          <p:spPr bwMode="auto">
            <a:xfrm>
              <a:off x="7923213" y="2205038"/>
              <a:ext cx="0" cy="32004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6275" name="Group 19"/>
            <p:cNvGrpSpPr/>
            <p:nvPr/>
          </p:nvGrpSpPr>
          <p:grpSpPr bwMode="auto">
            <a:xfrm>
              <a:off x="7847013" y="1671638"/>
              <a:ext cx="1828800" cy="533400"/>
              <a:chOff x="3792" y="864"/>
              <a:chExt cx="1152" cy="336"/>
            </a:xfrm>
          </p:grpSpPr>
          <p:sp>
            <p:nvSpPr>
              <p:cNvPr id="27676" name="Line 20"/>
              <p:cNvSpPr>
                <a:spLocks noChangeShapeType="1"/>
              </p:cNvSpPr>
              <p:nvPr/>
            </p:nvSpPr>
            <p:spPr bwMode="auto">
              <a:xfrm>
                <a:off x="3840" y="1200"/>
                <a:ext cx="1104"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77" name="Text Box 21"/>
              <p:cNvSpPr txBox="1">
                <a:spLocks noChangeArrowheads="1"/>
              </p:cNvSpPr>
              <p:nvPr/>
            </p:nvSpPr>
            <p:spPr bwMode="auto">
              <a:xfrm>
                <a:off x="3792" y="864"/>
                <a:ext cx="1142" cy="277"/>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1</a:t>
                </a:r>
                <a:r>
                  <a:rPr kumimoji="1" lang="zh-CN" altLang="en-US" sz="1600" b="1" i="0">
                    <a:solidFill>
                      <a:srgbClr val="000000"/>
                    </a:solidFill>
                    <a:latin typeface="宋体" panose="02010600030101010101" pitchFamily="2" charset="-122"/>
                  </a:rPr>
                  <a:t>再次运行</a:t>
                </a:r>
                <a:endParaRPr kumimoji="1" lang="zh-CN" altLang="en-US" sz="1600" b="1" i="0">
                  <a:solidFill>
                    <a:srgbClr val="000000"/>
                  </a:solidFill>
                  <a:latin typeface="Times New Roman" panose="02020603050405020304" charset="0"/>
                  <a:ea typeface="隶书" panose="02010509060101010101" pitchFamily="49" charset="-122"/>
                </a:endParaRPr>
              </a:p>
            </p:txBody>
          </p:sp>
        </p:grpSp>
        <p:sp>
          <p:nvSpPr>
            <p:cNvPr id="96278" name="Line 22"/>
            <p:cNvSpPr>
              <a:spLocks noChangeShapeType="1"/>
            </p:cNvSpPr>
            <p:nvPr/>
          </p:nvSpPr>
          <p:spPr bwMode="auto">
            <a:xfrm>
              <a:off x="9675813" y="2205038"/>
              <a:ext cx="0" cy="3200400"/>
            </a:xfrm>
            <a:prstGeom prst="line">
              <a:avLst/>
            </a:prstGeom>
            <a:noFill/>
            <a:ln w="9525">
              <a:solidFill>
                <a:srgbClr val="0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6279" name="Line 23"/>
            <p:cNvSpPr>
              <a:spLocks noChangeShapeType="1"/>
            </p:cNvSpPr>
            <p:nvPr/>
          </p:nvSpPr>
          <p:spPr bwMode="auto">
            <a:xfrm>
              <a:off x="9675813" y="5405438"/>
              <a:ext cx="38100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6280" name="Group 24"/>
            <p:cNvGrpSpPr/>
            <p:nvPr/>
          </p:nvGrpSpPr>
          <p:grpSpPr bwMode="auto">
            <a:xfrm>
              <a:off x="5256213" y="2509838"/>
              <a:ext cx="3048000" cy="1371600"/>
              <a:chOff x="2160" y="1392"/>
              <a:chExt cx="1920" cy="864"/>
            </a:xfrm>
          </p:grpSpPr>
          <p:sp>
            <p:nvSpPr>
              <p:cNvPr id="27673" name="Line 25"/>
              <p:cNvSpPr>
                <a:spLocks noChangeShapeType="1"/>
              </p:cNvSpPr>
              <p:nvPr/>
            </p:nvSpPr>
            <p:spPr bwMode="auto">
              <a:xfrm>
                <a:off x="2352" y="1680"/>
                <a:ext cx="1728" cy="0"/>
              </a:xfrm>
              <a:prstGeom prst="line">
                <a:avLst/>
              </a:prstGeom>
              <a:noFill/>
              <a:ln w="38100">
                <a:solidFill>
                  <a:srgbClr val="0000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74" name="Line 26"/>
              <p:cNvSpPr>
                <a:spLocks noChangeShapeType="1"/>
              </p:cNvSpPr>
              <p:nvPr/>
            </p:nvSpPr>
            <p:spPr bwMode="auto">
              <a:xfrm>
                <a:off x="2352" y="2256"/>
                <a:ext cx="1248"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75" name="Text Box 27"/>
              <p:cNvSpPr txBox="1">
                <a:spLocks noChangeArrowheads="1"/>
              </p:cNvSpPr>
              <p:nvPr/>
            </p:nvSpPr>
            <p:spPr bwMode="auto">
              <a:xfrm>
                <a:off x="2160" y="1392"/>
                <a:ext cx="973" cy="277"/>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en-US" altLang="zh-CN" sz="1600" b="1" i="0">
                    <a:solidFill>
                      <a:srgbClr val="000000"/>
                    </a:solidFill>
                    <a:latin typeface="宋体" panose="02010600030101010101" pitchFamily="2" charset="-122"/>
                  </a:rPr>
                  <a:t>job</a:t>
                </a:r>
                <a:r>
                  <a:rPr kumimoji="1" lang="en-US" altLang="zh-CN" sz="1600" b="1" i="0" baseline="-25000">
                    <a:solidFill>
                      <a:srgbClr val="000000"/>
                    </a:solidFill>
                    <a:latin typeface="宋体" panose="02010600030101010101" pitchFamily="2" charset="-122"/>
                  </a:rPr>
                  <a:t>2</a:t>
                </a:r>
                <a:r>
                  <a:rPr kumimoji="1" lang="zh-CN" altLang="en-US" sz="1600" b="1" i="0">
                    <a:solidFill>
                      <a:srgbClr val="000000"/>
                    </a:solidFill>
                    <a:latin typeface="宋体" panose="02010600030101010101" pitchFamily="2" charset="-122"/>
                  </a:rPr>
                  <a:t>读数据</a:t>
                </a:r>
                <a:endParaRPr kumimoji="1" lang="zh-CN" altLang="en-US" sz="1600" b="1" i="0">
                  <a:latin typeface="Times New Roman" panose="02020603050405020304" charset="0"/>
                  <a:ea typeface="隶书" panose="02010509060101010101" pitchFamily="49" charset="-122"/>
                </a:endParaRPr>
              </a:p>
            </p:txBody>
          </p:sp>
        </p:grpSp>
        <p:sp>
          <p:nvSpPr>
            <p:cNvPr id="27668" name="Line 28"/>
            <p:cNvSpPr>
              <a:spLocks noChangeShapeType="1"/>
            </p:cNvSpPr>
            <p:nvPr/>
          </p:nvSpPr>
          <p:spPr bwMode="auto">
            <a:xfrm>
              <a:off x="2741613" y="757238"/>
              <a:ext cx="990600" cy="0"/>
            </a:xfrm>
            <a:prstGeom prst="line">
              <a:avLst/>
            </a:prstGeom>
            <a:noFill/>
            <a:ln w="38100">
              <a:solidFill>
                <a:srgbClr val="E20A24"/>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69" name="Line 29"/>
            <p:cNvSpPr>
              <a:spLocks noChangeShapeType="1"/>
            </p:cNvSpPr>
            <p:nvPr/>
          </p:nvSpPr>
          <p:spPr bwMode="auto">
            <a:xfrm>
              <a:off x="2741613" y="1138238"/>
              <a:ext cx="1066800"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7670" name="Text Box 30"/>
            <p:cNvSpPr txBox="1">
              <a:spLocks noChangeArrowheads="1"/>
            </p:cNvSpPr>
            <p:nvPr/>
          </p:nvSpPr>
          <p:spPr bwMode="auto">
            <a:xfrm>
              <a:off x="4113214" y="604838"/>
              <a:ext cx="1349375" cy="43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zh-CN" altLang="en-US" sz="1600" b="1" i="0">
                  <a:solidFill>
                    <a:srgbClr val="000000"/>
                  </a:solidFill>
                  <a:latin typeface="宋体" panose="02010600030101010101" pitchFamily="2" charset="-122"/>
                </a:rPr>
                <a:t>使用</a:t>
              </a:r>
              <a:r>
                <a:rPr kumimoji="1" lang="en-US" altLang="zh-CN" sz="1600" b="1" i="0">
                  <a:solidFill>
                    <a:srgbClr val="000000"/>
                  </a:solidFill>
                  <a:latin typeface="宋体" panose="02010600030101010101" pitchFamily="2" charset="-122"/>
                </a:rPr>
                <a:t>CPU</a:t>
              </a:r>
              <a:endParaRPr kumimoji="1" lang="en-US" altLang="zh-CN" sz="1600" b="1" i="0">
                <a:solidFill>
                  <a:srgbClr val="000000"/>
                </a:solidFill>
                <a:latin typeface="Times New Roman" panose="02020603050405020304" charset="0"/>
                <a:ea typeface="隶书" panose="02010509060101010101" pitchFamily="49" charset="-122"/>
              </a:endParaRPr>
            </a:p>
          </p:txBody>
        </p:sp>
        <p:sp>
          <p:nvSpPr>
            <p:cNvPr id="27671" name="Text Box 31"/>
            <p:cNvSpPr txBox="1">
              <a:spLocks noChangeArrowheads="1"/>
            </p:cNvSpPr>
            <p:nvPr/>
          </p:nvSpPr>
          <p:spPr bwMode="auto">
            <a:xfrm>
              <a:off x="4189414" y="985838"/>
              <a:ext cx="1273175" cy="43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r>
                <a:rPr kumimoji="1" lang="zh-CN" altLang="en-US" sz="1600" b="1" i="0">
                  <a:solidFill>
                    <a:srgbClr val="000000"/>
                  </a:solidFill>
                  <a:latin typeface="宋体" panose="02010600030101010101" pitchFamily="2" charset="-122"/>
                </a:rPr>
                <a:t>使用</a:t>
              </a:r>
              <a:r>
                <a:rPr kumimoji="1" lang="en-US" altLang="zh-CN" sz="1600" b="1" i="0">
                  <a:solidFill>
                    <a:srgbClr val="000000"/>
                  </a:solidFill>
                  <a:latin typeface="宋体" panose="02010600030101010101" pitchFamily="2" charset="-122"/>
                </a:rPr>
                <a:t>I/O</a:t>
              </a:r>
              <a:endParaRPr kumimoji="1" lang="en-US" altLang="zh-CN" sz="1600" b="1" i="0">
                <a:latin typeface="Times New Roman" panose="02020603050405020304" charset="0"/>
                <a:ea typeface="隶书" panose="02010509060101010101" pitchFamily="49" charset="-122"/>
              </a:endParaRPr>
            </a:p>
          </p:txBody>
        </p:sp>
      </p:grpSp>
      <p:sp>
        <p:nvSpPr>
          <p:cNvPr id="27672" name="Rectangle 32"/>
          <p:cNvSpPr>
            <a:spLocks noGrp="1" noChangeArrowheads="1"/>
          </p:cNvSpPr>
          <p:nvPr>
            <p:ph type="title"/>
          </p:nvPr>
        </p:nvSpPr>
        <p:spPr/>
        <p:txBody>
          <a:bodyPr>
            <a:normAutofit fontScale="90000"/>
          </a:bodyPr>
          <a:lstStyle/>
          <a:p>
            <a:r>
              <a:rPr lang="en-US" altLang="zh-CN" dirty="0"/>
              <a:t>1.2.3 </a:t>
            </a:r>
            <a:r>
              <a:rPr lang="zh-CN" altLang="en-US" dirty="0"/>
              <a:t>多道批处理系统</a:t>
            </a:r>
            <a:r>
              <a:rPr lang="en-US" altLang="zh-CN" dirty="0"/>
              <a:t>(</a:t>
            </a:r>
            <a:r>
              <a:rPr lang="en-US" altLang="en-US" dirty="0" err="1"/>
              <a:t>multiprogrammed</a:t>
            </a:r>
            <a:r>
              <a:rPr lang="en-US" altLang="en-US" dirty="0"/>
              <a:t> batch system</a:t>
            </a:r>
            <a:r>
              <a:rPr lang="en-US" altLang="zh-CN"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title"/>
          </p:nvPr>
        </p:nvSpPr>
        <p:spPr/>
        <p:txBody>
          <a:bodyPr>
            <a:normAutofit fontScale="90000"/>
          </a:bodyPr>
          <a:lstStyle/>
          <a:p>
            <a:r>
              <a:rPr lang="en-US" altLang="zh-CN"/>
              <a:t>1.2.3 </a:t>
            </a:r>
            <a:r>
              <a:rPr lang="zh-CN" altLang="en-US"/>
              <a:t>多道批处理系统</a:t>
            </a:r>
            <a:r>
              <a:rPr lang="en-US" altLang="zh-CN"/>
              <a:t>(</a:t>
            </a:r>
            <a:r>
              <a:rPr lang="en-US" altLang="en-US"/>
              <a:t>multiprogrammed batch system</a:t>
            </a:r>
            <a:r>
              <a:rPr lang="en-US" altLang="zh-CN"/>
              <a:t>) </a:t>
            </a:r>
            <a:endParaRPr lang="en-US" altLang="zh-CN" dirty="0"/>
          </a:p>
        </p:txBody>
      </p:sp>
      <p:sp>
        <p:nvSpPr>
          <p:cNvPr id="29699" name="Rectangle 2"/>
          <p:cNvSpPr>
            <a:spLocks noGrp="1" noChangeArrowheads="1"/>
          </p:cNvSpPr>
          <p:nvPr>
            <p:ph sz="half" idx="1"/>
          </p:nvPr>
        </p:nvSpPr>
        <p:spPr/>
        <p:txBody>
          <a:bodyPr>
            <a:normAutofit fontScale="70000" lnSpcReduction="20000"/>
          </a:bodyPr>
          <a:lstStyle/>
          <a:p>
            <a:r>
              <a:rPr lang="zh-CN" altLang="en-US" dirty="0"/>
              <a:t>在当前运行的作业需作</a:t>
            </a:r>
            <a:r>
              <a:rPr lang="en-US" altLang="zh-CN" dirty="0"/>
              <a:t>I/O</a:t>
            </a:r>
            <a:r>
              <a:rPr lang="zh-CN" altLang="en-US" dirty="0"/>
              <a:t>处理时，</a:t>
            </a:r>
            <a:r>
              <a:rPr lang="en-US" altLang="zh-CN" dirty="0"/>
              <a:t>CPU</a:t>
            </a:r>
            <a:r>
              <a:rPr lang="zh-CN" altLang="en-US" dirty="0"/>
              <a:t>转而执行另一个作业。</a:t>
            </a:r>
            <a:endParaRPr lang="en-US" altLang="zh-CN" dirty="0"/>
          </a:p>
          <a:p>
            <a:r>
              <a:rPr lang="zh-CN" altLang="en-US" dirty="0"/>
              <a:t>成批处理：</a:t>
            </a:r>
          </a:p>
          <a:p>
            <a:pPr lvl="1"/>
            <a:r>
              <a:rPr lang="zh-CN" altLang="en-US" dirty="0"/>
              <a:t>用户自己不能干预自己作业的运行，一旦发现作业错误不能及时改正，并延长开发软件时间，所以适用于成熟的程序。</a:t>
            </a:r>
            <a:endParaRPr lang="en-US" altLang="zh-CN" dirty="0"/>
          </a:p>
          <a:p>
            <a:r>
              <a:rPr lang="zh-CN" altLang="en-US" dirty="0"/>
              <a:t>特征：</a:t>
            </a:r>
          </a:p>
          <a:p>
            <a:pPr lvl="1"/>
            <a:r>
              <a:rPr lang="zh-CN" altLang="en-US" dirty="0"/>
              <a:t>多道：内存中同时存放几个作业；</a:t>
            </a:r>
          </a:p>
          <a:p>
            <a:pPr lvl="1"/>
            <a:r>
              <a:rPr lang="zh-CN" altLang="en-US" dirty="0"/>
              <a:t>宏观：并行运行，都处于运行状态；</a:t>
            </a:r>
          </a:p>
          <a:p>
            <a:pPr lvl="1"/>
            <a:r>
              <a:rPr lang="zh-CN" altLang="en-US" dirty="0"/>
              <a:t>微观：串行运行，各作业交替使用</a:t>
            </a:r>
            <a:r>
              <a:rPr lang="en-US" altLang="zh-CN" dirty="0"/>
              <a:t>CPU</a:t>
            </a:r>
            <a:r>
              <a:rPr lang="zh-CN" altLang="en-US" dirty="0"/>
              <a:t>。</a:t>
            </a:r>
          </a:p>
          <a:p>
            <a:pPr lvl="1"/>
            <a:endParaRPr lang="zh-CN" altLang="en-US" dirty="0"/>
          </a:p>
        </p:txBody>
      </p:sp>
      <p:sp>
        <p:nvSpPr>
          <p:cNvPr id="8" name="内容占位符 7"/>
          <p:cNvSpPr>
            <a:spLocks noGrp="1"/>
          </p:cNvSpPr>
          <p:nvPr>
            <p:ph sz="half" idx="2"/>
          </p:nvPr>
        </p:nvSpPr>
        <p:spPr/>
        <p:txBody>
          <a:bodyPr>
            <a:normAutofit fontScale="70000" lnSpcReduction="20000"/>
          </a:bodyPr>
          <a:lstStyle/>
          <a:p>
            <a:r>
              <a:rPr lang="zh-CN" altLang="en-US" dirty="0"/>
              <a:t>优点：</a:t>
            </a:r>
          </a:p>
          <a:p>
            <a:pPr lvl="1"/>
            <a:r>
              <a:rPr lang="zh-CN" altLang="en-US" dirty="0"/>
              <a:t>资源利用率高：</a:t>
            </a:r>
            <a:r>
              <a:rPr lang="en-US" altLang="zh-CN" dirty="0"/>
              <a:t>CPU</a:t>
            </a:r>
            <a:r>
              <a:rPr lang="zh-CN" altLang="en-US" dirty="0"/>
              <a:t>和内存利用率较高；</a:t>
            </a:r>
          </a:p>
          <a:p>
            <a:pPr lvl="1"/>
            <a:r>
              <a:rPr lang="zh-CN" altLang="en-US" dirty="0"/>
              <a:t>作业吞吐量大：单位时间内完成的工作总量大。</a:t>
            </a:r>
            <a:endParaRPr lang="en-US" altLang="zh-CN" dirty="0"/>
          </a:p>
          <a:p>
            <a:r>
              <a:rPr lang="zh-CN" altLang="en-US" dirty="0"/>
              <a:t>缺点：</a:t>
            </a:r>
          </a:p>
          <a:p>
            <a:pPr lvl="1"/>
            <a:r>
              <a:rPr lang="zh-CN" altLang="en-US" b="1" dirty="0">
                <a:solidFill>
                  <a:srgbClr val="C00000"/>
                </a:solidFill>
              </a:rPr>
              <a:t>用户交互性差</a:t>
            </a:r>
            <a:r>
              <a:rPr lang="zh-CN" altLang="en-US" dirty="0"/>
              <a:t>：整个作业完成后或中间出错时，才与用户交互，不利于调试和修改；</a:t>
            </a:r>
          </a:p>
          <a:p>
            <a:pPr lvl="1"/>
            <a:r>
              <a:rPr lang="zh-CN" altLang="en-US" dirty="0"/>
              <a:t>作业平均周转时间长：短作业的周转时间显著增长。</a:t>
            </a:r>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normAutofit fontScale="90000"/>
          </a:bodyPr>
          <a:lstStyle/>
          <a:p>
            <a:r>
              <a:rPr lang="en-US" altLang="zh-CN" dirty="0"/>
              <a:t>1.2.3 </a:t>
            </a:r>
            <a:r>
              <a:rPr lang="zh-CN" altLang="en-US" dirty="0"/>
              <a:t>多道批处理系统</a:t>
            </a:r>
            <a:r>
              <a:rPr lang="en-US" altLang="zh-CN" dirty="0"/>
              <a:t>(</a:t>
            </a:r>
            <a:r>
              <a:rPr lang="en-US" altLang="en-US" dirty="0" err="1"/>
              <a:t>multiprogrammed</a:t>
            </a:r>
            <a:r>
              <a:rPr lang="en-US" altLang="en-US" dirty="0"/>
              <a:t> batch system</a:t>
            </a:r>
            <a:r>
              <a:rPr lang="en-US" altLang="zh-CN" dirty="0"/>
              <a:t>) </a:t>
            </a:r>
          </a:p>
        </p:txBody>
      </p:sp>
      <p:sp>
        <p:nvSpPr>
          <p:cNvPr id="30723" name="Rectangle 2"/>
          <p:cNvSpPr>
            <a:spLocks noGrp="1" noChangeArrowheads="1"/>
          </p:cNvSpPr>
          <p:nvPr>
            <p:ph idx="1"/>
          </p:nvPr>
        </p:nvSpPr>
        <p:spPr/>
        <p:txBody>
          <a:bodyPr>
            <a:normAutofit fontScale="70000" lnSpcReduction="20000"/>
          </a:bodyPr>
          <a:lstStyle/>
          <a:p>
            <a:pPr>
              <a:spcBef>
                <a:spcPts val="1200"/>
              </a:spcBef>
            </a:pPr>
            <a:r>
              <a:rPr lang="zh-CN" altLang="en-US" dirty="0"/>
              <a:t>多道程序系统的技术问题：</a:t>
            </a:r>
          </a:p>
          <a:p>
            <a:pPr lvl="1">
              <a:spcBef>
                <a:spcPts val="1200"/>
              </a:spcBef>
            </a:pPr>
            <a:r>
              <a:rPr lang="zh-CN" altLang="en-US" dirty="0"/>
              <a:t>并行程序的运行需要共享软硬件资源，需要同步和互斥机制。 </a:t>
            </a:r>
          </a:p>
          <a:p>
            <a:pPr lvl="1">
              <a:spcBef>
                <a:spcPts val="1200"/>
              </a:spcBef>
            </a:pPr>
            <a:r>
              <a:rPr lang="zh-CN" altLang="en-US" dirty="0"/>
              <a:t>多道程序需要提高内存的使用效率，需要覆盖技术、交互技术、虚拟存储等技术。 </a:t>
            </a:r>
          </a:p>
          <a:p>
            <a:pPr lvl="1">
              <a:spcBef>
                <a:spcPts val="1200"/>
              </a:spcBef>
            </a:pPr>
            <a:r>
              <a:rPr lang="zh-CN" altLang="en-US" dirty="0"/>
              <a:t>多道程序在内存中要保证系统存储区和用户存储区安全可靠，需要内存保护。</a:t>
            </a:r>
          </a:p>
          <a:p>
            <a:pPr>
              <a:spcBef>
                <a:spcPts val="1200"/>
              </a:spcBef>
            </a:pPr>
            <a:r>
              <a:rPr lang="zh-CN" altLang="en-US" dirty="0"/>
              <a:t>操作系统经过</a:t>
            </a:r>
            <a:r>
              <a:rPr lang="en-US" altLang="zh-CN" dirty="0"/>
              <a:t>20</a:t>
            </a:r>
            <a:r>
              <a:rPr lang="zh-CN" altLang="en-US" dirty="0"/>
              <a:t>世纪</a:t>
            </a:r>
            <a:r>
              <a:rPr lang="en-US" altLang="zh-CN" dirty="0"/>
              <a:t>60</a:t>
            </a:r>
            <a:r>
              <a:rPr lang="zh-CN" altLang="en-US" dirty="0"/>
              <a:t>年代、</a:t>
            </a:r>
            <a:r>
              <a:rPr lang="en-US" altLang="zh-CN" dirty="0"/>
              <a:t>70</a:t>
            </a:r>
            <a:r>
              <a:rPr lang="zh-CN" altLang="en-US" dirty="0"/>
              <a:t>年代的发展，到</a:t>
            </a:r>
            <a:r>
              <a:rPr lang="en-US" altLang="zh-CN" dirty="0"/>
              <a:t>20</a:t>
            </a:r>
            <a:r>
              <a:rPr lang="zh-CN" altLang="en-US" dirty="0"/>
              <a:t>世纪</a:t>
            </a:r>
            <a:r>
              <a:rPr lang="en-US" altLang="zh-CN" dirty="0"/>
              <a:t>80</a:t>
            </a:r>
            <a:r>
              <a:rPr lang="zh-CN" altLang="en-US" dirty="0"/>
              <a:t>年代已趋于成熟。 </a:t>
            </a:r>
            <a:r>
              <a:rPr lang="zh-CN" altLang="en-US" b="1" dirty="0">
                <a:solidFill>
                  <a:srgbClr val="C00000"/>
                </a:solidFill>
              </a:rPr>
              <a:t>批处理操作系统、分时操作系统、实时操作系统</a:t>
            </a:r>
            <a:r>
              <a:rPr lang="zh-CN" altLang="en-US" dirty="0"/>
              <a:t>是操作系统的三个基本类型 。</a:t>
            </a:r>
            <a:endParaRPr lang="en-US" altLang="zh-CN" dirty="0"/>
          </a:p>
          <a:p>
            <a:pPr lvl="1">
              <a:spcBef>
                <a:spcPts val="1200"/>
              </a:spcBef>
            </a:pPr>
            <a:r>
              <a:rPr lang="zh-CN" altLang="en-US" dirty="0"/>
              <a:t>批处理：交互性差－－提高对</a:t>
            </a:r>
            <a:r>
              <a:rPr lang="en-US" altLang="zh-CN" dirty="0"/>
              <a:t>CPU</a:t>
            </a:r>
            <a:r>
              <a:rPr lang="zh-CN" altLang="en-US" dirty="0"/>
              <a:t>利用率；</a:t>
            </a:r>
          </a:p>
          <a:p>
            <a:pPr lvl="1">
              <a:spcBef>
                <a:spcPts val="1200"/>
              </a:spcBef>
            </a:pPr>
            <a:r>
              <a:rPr lang="zh-CN" altLang="en-US" dirty="0"/>
              <a:t>分时处理：用户与应用程序随时交互，控 制程序运行，适于商业和办公事务处理－－缩短响应时间</a:t>
            </a:r>
          </a:p>
          <a:p>
            <a:pPr lvl="1">
              <a:spcBef>
                <a:spcPts val="1200"/>
              </a:spcBef>
            </a:pP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1.2.3 </a:t>
            </a:r>
            <a:r>
              <a:rPr lang="zh-CN" altLang="en-US" dirty="0"/>
              <a:t>多道批处理系统</a:t>
            </a:r>
            <a:r>
              <a:rPr lang="en-US" altLang="zh-CN" dirty="0"/>
              <a:t>(</a:t>
            </a:r>
            <a:r>
              <a:rPr lang="en-US" altLang="en-US" dirty="0" err="1"/>
              <a:t>multiprogrammed</a:t>
            </a:r>
            <a:r>
              <a:rPr lang="en-US" altLang="en-US" dirty="0"/>
              <a:t> batch system</a:t>
            </a:r>
            <a:r>
              <a:rPr lang="en-US" altLang="zh-CN" dirty="0"/>
              <a:t>) </a:t>
            </a:r>
            <a:endParaRPr lang="zh-CN" altLang="en-US" dirty="0"/>
          </a:p>
        </p:txBody>
      </p:sp>
      <p:sp>
        <p:nvSpPr>
          <p:cNvPr id="2" name="内容占位符 1"/>
          <p:cNvSpPr>
            <a:spLocks noGrp="1"/>
          </p:cNvSpPr>
          <p:nvPr>
            <p:ph idx="1"/>
          </p:nvPr>
        </p:nvSpPr>
        <p:spPr/>
        <p:txBody>
          <a:bodyPr>
            <a:normAutofit/>
          </a:bodyPr>
          <a:lstStyle/>
          <a:p>
            <a:r>
              <a:rPr lang="zh-CN" altLang="en-US" dirty="0"/>
              <a:t>多道批处理系统的资源利用效率特征</a:t>
            </a:r>
            <a:endParaRPr lang="en-US" altLang="zh-CN" dirty="0"/>
          </a:p>
          <a:p>
            <a:pPr lvl="1"/>
            <a:r>
              <a:rPr lang="zh-CN" altLang="en-US" dirty="0"/>
              <a:t>多道批处理系统的资源利用效率特征是基于各作业对系统资源的需求差异得到的。</a:t>
            </a:r>
            <a:endParaRPr lang="en-US" altLang="zh-CN" dirty="0"/>
          </a:p>
          <a:p>
            <a:pPr lvl="1"/>
            <a:r>
              <a:rPr lang="zh-CN" altLang="en-US" dirty="0"/>
              <a:t>例如</a:t>
            </a:r>
            <a:endParaRPr lang="en-US" altLang="zh-CN" dirty="0"/>
          </a:p>
          <a:p>
            <a:pPr lvl="2"/>
            <a:r>
              <a:rPr lang="en-US" altLang="zh-CN" dirty="0"/>
              <a:t>A</a:t>
            </a:r>
            <a:r>
              <a:rPr lang="zh-CN" altLang="en-US" dirty="0"/>
              <a:t>程序：</a:t>
            </a:r>
            <a:r>
              <a:rPr lang="en-US" altLang="zh-CN" dirty="0"/>
              <a:t>CPU</a:t>
            </a:r>
            <a:r>
              <a:rPr lang="zh-CN" altLang="en-US" dirty="0"/>
              <a:t>（</a:t>
            </a:r>
            <a:r>
              <a:rPr lang="en-US" altLang="zh-CN" dirty="0"/>
              <a:t>10</a:t>
            </a:r>
            <a:r>
              <a:rPr lang="zh-CN" altLang="en-US" dirty="0"/>
              <a:t>秒）、</a:t>
            </a:r>
            <a:r>
              <a:rPr lang="en-US" altLang="zh-CN" dirty="0"/>
              <a:t>DEV1</a:t>
            </a:r>
            <a:r>
              <a:rPr lang="zh-CN" altLang="en-US" dirty="0"/>
              <a:t>（</a:t>
            </a:r>
            <a:r>
              <a:rPr lang="en-US" altLang="zh-CN" dirty="0"/>
              <a:t>5</a:t>
            </a:r>
            <a:r>
              <a:rPr lang="zh-CN" altLang="en-US" dirty="0"/>
              <a:t>秒）、</a:t>
            </a:r>
            <a:r>
              <a:rPr lang="en-US" altLang="zh-CN" dirty="0"/>
              <a:t>CPU</a:t>
            </a:r>
            <a:r>
              <a:rPr lang="zh-CN" altLang="en-US" dirty="0"/>
              <a:t>（</a:t>
            </a:r>
            <a:r>
              <a:rPr lang="en-US" altLang="zh-CN" dirty="0"/>
              <a:t>5</a:t>
            </a:r>
            <a:r>
              <a:rPr lang="zh-CN" altLang="en-US" dirty="0"/>
              <a:t>秒）、</a:t>
            </a:r>
            <a:r>
              <a:rPr lang="en-US" altLang="zh-CN" dirty="0"/>
              <a:t>DEV2</a:t>
            </a:r>
            <a:r>
              <a:rPr lang="zh-CN" altLang="en-US" dirty="0"/>
              <a:t>（</a:t>
            </a:r>
            <a:r>
              <a:rPr lang="en-US" altLang="zh-CN" dirty="0"/>
              <a:t>10</a:t>
            </a:r>
            <a:r>
              <a:rPr lang="zh-CN" altLang="en-US" dirty="0"/>
              <a:t>秒）、</a:t>
            </a:r>
            <a:r>
              <a:rPr lang="en-US" altLang="zh-CN" dirty="0"/>
              <a:t>CPU</a:t>
            </a:r>
            <a:r>
              <a:rPr lang="zh-CN" altLang="en-US" dirty="0"/>
              <a:t>（</a:t>
            </a:r>
            <a:r>
              <a:rPr lang="en-US" altLang="zh-CN" dirty="0"/>
              <a:t>10</a:t>
            </a:r>
            <a:r>
              <a:rPr lang="zh-CN" altLang="en-US" dirty="0"/>
              <a:t>秒）</a:t>
            </a:r>
          </a:p>
          <a:p>
            <a:pPr lvl="2"/>
            <a:r>
              <a:rPr lang="en-US" altLang="zh-CN" dirty="0"/>
              <a:t>B</a:t>
            </a:r>
            <a:r>
              <a:rPr lang="zh-CN" altLang="en-US" dirty="0"/>
              <a:t>程序：</a:t>
            </a:r>
            <a:r>
              <a:rPr lang="en-US" altLang="zh-CN" dirty="0"/>
              <a:t>DEV1</a:t>
            </a:r>
            <a:r>
              <a:rPr lang="zh-CN" altLang="en-US" dirty="0"/>
              <a:t>（</a:t>
            </a:r>
            <a:r>
              <a:rPr lang="en-US" altLang="zh-CN" dirty="0"/>
              <a:t>10</a:t>
            </a:r>
            <a:r>
              <a:rPr lang="zh-CN" altLang="en-US" dirty="0"/>
              <a:t>秒）、</a:t>
            </a:r>
            <a:r>
              <a:rPr lang="en-US" altLang="zh-CN" dirty="0"/>
              <a:t>CPU</a:t>
            </a:r>
            <a:r>
              <a:rPr lang="zh-CN" altLang="en-US" dirty="0"/>
              <a:t>（</a:t>
            </a:r>
            <a:r>
              <a:rPr lang="en-US" altLang="zh-CN" dirty="0"/>
              <a:t>10</a:t>
            </a:r>
            <a:r>
              <a:rPr lang="zh-CN" altLang="en-US" dirty="0"/>
              <a:t>秒）、</a:t>
            </a:r>
            <a:r>
              <a:rPr lang="en-US" altLang="zh-CN" dirty="0"/>
              <a:t>DEV2</a:t>
            </a:r>
            <a:r>
              <a:rPr lang="zh-CN" altLang="en-US" dirty="0"/>
              <a:t>（</a:t>
            </a:r>
            <a:r>
              <a:rPr lang="en-US" altLang="zh-CN" dirty="0"/>
              <a:t>5</a:t>
            </a:r>
            <a:r>
              <a:rPr lang="zh-CN" altLang="en-US" dirty="0"/>
              <a:t>秒）、</a:t>
            </a:r>
            <a:r>
              <a:rPr lang="en-US" altLang="zh-CN" dirty="0"/>
              <a:t>CPU</a:t>
            </a:r>
            <a:r>
              <a:rPr lang="zh-CN" altLang="en-US" dirty="0"/>
              <a:t>（</a:t>
            </a:r>
            <a:r>
              <a:rPr lang="en-US" altLang="zh-CN" dirty="0"/>
              <a:t>5</a:t>
            </a:r>
            <a:r>
              <a:rPr lang="zh-CN" altLang="en-US" dirty="0"/>
              <a:t>秒）、</a:t>
            </a:r>
            <a:r>
              <a:rPr lang="en-US" altLang="zh-CN" dirty="0"/>
              <a:t>DEV2</a:t>
            </a:r>
            <a:r>
              <a:rPr lang="zh-CN" altLang="en-US" dirty="0"/>
              <a:t>（</a:t>
            </a:r>
            <a:r>
              <a:rPr lang="en-US" altLang="zh-CN" dirty="0"/>
              <a:t>10</a:t>
            </a:r>
            <a:r>
              <a:rPr lang="zh-CN" altLang="en-US" dirty="0"/>
              <a:t>秒）</a:t>
            </a:r>
          </a:p>
        </p:txBody>
      </p:sp>
    </p:spTree>
    <p:extLst>
      <p:ext uri="{BB962C8B-B14F-4D97-AF65-F5344CB8AC3E}">
        <p14:creationId xmlns:p14="http://schemas.microsoft.com/office/powerpoint/2010/main" val="1115756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2"/>
          <p:cNvSpPr>
            <a:spLocks noGrp="1"/>
          </p:cNvSpPr>
          <p:nvPr>
            <p:ph type="title"/>
          </p:nvPr>
        </p:nvSpPr>
        <p:spPr/>
        <p:txBody>
          <a:bodyPr>
            <a:normAutofit fontScale="90000"/>
          </a:bodyPr>
          <a:lstStyle/>
          <a:p>
            <a:r>
              <a:rPr lang="en-US" altLang="zh-CN" dirty="0"/>
              <a:t>1.2.3 </a:t>
            </a:r>
            <a:r>
              <a:rPr lang="zh-CN" altLang="en-US" dirty="0"/>
              <a:t>多道批处理系统</a:t>
            </a:r>
            <a:r>
              <a:rPr lang="en-US" altLang="zh-CN" dirty="0"/>
              <a:t>(</a:t>
            </a:r>
            <a:r>
              <a:rPr lang="en-US" altLang="en-US" dirty="0" err="1"/>
              <a:t>multiprogrammed</a:t>
            </a:r>
            <a:r>
              <a:rPr lang="en-US" altLang="en-US" dirty="0"/>
              <a:t> batch system</a:t>
            </a:r>
            <a:r>
              <a:rPr lang="en-US" altLang="zh-CN" dirty="0"/>
              <a:t>) </a:t>
            </a:r>
            <a:endParaRPr lang="zh-CN" altLang="en-US" dirty="0"/>
          </a:p>
        </p:txBody>
      </p:sp>
      <p:sp>
        <p:nvSpPr>
          <p:cNvPr id="2" name="内容占位符 1"/>
          <p:cNvSpPr>
            <a:spLocks noGrp="1"/>
          </p:cNvSpPr>
          <p:nvPr>
            <p:ph idx="1"/>
          </p:nvPr>
        </p:nvSpPr>
        <p:spPr>
          <a:xfrm>
            <a:off x="838200" y="1671782"/>
            <a:ext cx="5089854" cy="4505181"/>
          </a:xfrm>
        </p:spPr>
        <p:txBody>
          <a:bodyPr>
            <a:normAutofit/>
          </a:bodyPr>
          <a:lstStyle/>
          <a:p>
            <a:r>
              <a:rPr lang="zh-CN" altLang="en-US" sz="1800" dirty="0"/>
              <a:t> 在顺序环境下</a:t>
            </a:r>
            <a:endParaRPr lang="en-US" altLang="zh-CN" sz="1800" dirty="0"/>
          </a:p>
          <a:p>
            <a:pPr lvl="1"/>
            <a:r>
              <a:rPr lang="en-US" altLang="zh-CN" sz="1600" dirty="0"/>
              <a:t>CPU</a:t>
            </a:r>
            <a:r>
              <a:rPr lang="zh-CN" altLang="en-US" sz="1600" dirty="0"/>
              <a:t>利用率</a:t>
            </a:r>
            <a:r>
              <a:rPr lang="en-US" altLang="zh-CN" sz="1600" dirty="0"/>
              <a:t>=40/80=50 %  </a:t>
            </a:r>
          </a:p>
          <a:p>
            <a:pPr lvl="1"/>
            <a:r>
              <a:rPr lang="en-US" altLang="zh-CN" sz="1600" dirty="0"/>
              <a:t>DEV1</a:t>
            </a:r>
            <a:r>
              <a:rPr lang="zh-CN" altLang="en-US" sz="1600" dirty="0"/>
              <a:t>利用率</a:t>
            </a:r>
            <a:r>
              <a:rPr lang="en-US" altLang="zh-CN" sz="1600" dirty="0"/>
              <a:t>=15/80=18.75 %</a:t>
            </a:r>
          </a:p>
          <a:p>
            <a:pPr lvl="1"/>
            <a:r>
              <a:rPr lang="en-US" altLang="zh-CN" sz="1600" dirty="0"/>
              <a:t>DEV2</a:t>
            </a:r>
            <a:r>
              <a:rPr lang="zh-CN" altLang="en-US" sz="1600" dirty="0"/>
              <a:t>利用率</a:t>
            </a:r>
            <a:r>
              <a:rPr lang="en-US" altLang="zh-CN" sz="1600" dirty="0"/>
              <a:t>=25/80=31.55 %</a:t>
            </a:r>
            <a:endParaRPr lang="zh-CN" altLang="en-US" sz="1600" dirty="0"/>
          </a:p>
          <a:p>
            <a:endParaRPr lang="zh-CN" altLang="en-US" sz="1800" dirty="0"/>
          </a:p>
        </p:txBody>
      </p:sp>
      <p:grpSp>
        <p:nvGrpSpPr>
          <p:cNvPr id="5" name="Group 57"/>
          <p:cNvGrpSpPr/>
          <p:nvPr/>
        </p:nvGrpSpPr>
        <p:grpSpPr bwMode="auto">
          <a:xfrm>
            <a:off x="859903" y="3463200"/>
            <a:ext cx="6938058" cy="2713762"/>
            <a:chOff x="240" y="0"/>
            <a:chExt cx="5520" cy="2105"/>
          </a:xfrm>
        </p:grpSpPr>
        <p:grpSp>
          <p:nvGrpSpPr>
            <p:cNvPr id="6" name="Group 41"/>
            <p:cNvGrpSpPr/>
            <p:nvPr/>
          </p:nvGrpSpPr>
          <p:grpSpPr bwMode="auto">
            <a:xfrm>
              <a:off x="240" y="0"/>
              <a:ext cx="5520" cy="2105"/>
              <a:chOff x="240" y="0"/>
              <a:chExt cx="5520" cy="2105"/>
            </a:xfrm>
          </p:grpSpPr>
          <p:grpSp>
            <p:nvGrpSpPr>
              <p:cNvPr id="17" name="Group 36"/>
              <p:cNvGrpSpPr/>
              <p:nvPr/>
            </p:nvGrpSpPr>
            <p:grpSpPr bwMode="auto">
              <a:xfrm>
                <a:off x="816" y="0"/>
                <a:ext cx="4944" cy="2105"/>
                <a:chOff x="576" y="0"/>
                <a:chExt cx="4944" cy="2105"/>
              </a:xfrm>
            </p:grpSpPr>
            <p:sp>
              <p:nvSpPr>
                <p:cNvPr id="21" name="Line 7"/>
                <p:cNvSpPr>
                  <a:spLocks noChangeShapeType="1"/>
                </p:cNvSpPr>
                <p:nvPr/>
              </p:nvSpPr>
              <p:spPr bwMode="auto">
                <a:xfrm>
                  <a:off x="768" y="1776"/>
                  <a:ext cx="475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8"/>
                <p:cNvSpPr>
                  <a:spLocks noChangeShapeType="1"/>
                </p:cNvSpPr>
                <p:nvPr/>
              </p:nvSpPr>
              <p:spPr bwMode="auto">
                <a:xfrm>
                  <a:off x="768" y="0"/>
                  <a:ext cx="0" cy="177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1"/>
                <p:cNvSpPr>
                  <a:spLocks noChangeShapeType="1"/>
                </p:cNvSpPr>
                <p:nvPr/>
              </p:nvSpPr>
              <p:spPr bwMode="auto">
                <a:xfrm>
                  <a:off x="624" y="139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2"/>
                <p:cNvSpPr>
                  <a:spLocks noChangeShapeType="1"/>
                </p:cNvSpPr>
                <p:nvPr/>
              </p:nvSpPr>
              <p:spPr bwMode="auto">
                <a:xfrm>
                  <a:off x="624" y="91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3"/>
                <p:cNvSpPr>
                  <a:spLocks noChangeShapeType="1"/>
                </p:cNvSpPr>
                <p:nvPr/>
              </p:nvSpPr>
              <p:spPr bwMode="auto">
                <a:xfrm>
                  <a:off x="624" y="432"/>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4"/>
                <p:cNvSpPr>
                  <a:spLocks noChangeShapeType="1"/>
                </p:cNvSpPr>
                <p:nvPr/>
              </p:nvSpPr>
              <p:spPr bwMode="auto">
                <a:xfrm>
                  <a:off x="1152"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5"/>
                <p:cNvSpPr>
                  <a:spLocks noChangeShapeType="1"/>
                </p:cNvSpPr>
                <p:nvPr/>
              </p:nvSpPr>
              <p:spPr bwMode="auto">
                <a:xfrm>
                  <a:off x="1536"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6"/>
                <p:cNvSpPr>
                  <a:spLocks noChangeShapeType="1"/>
                </p:cNvSpPr>
                <p:nvPr/>
              </p:nvSpPr>
              <p:spPr bwMode="auto">
                <a:xfrm>
                  <a:off x="1920"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17"/>
                <p:cNvSpPr>
                  <a:spLocks noChangeShapeType="1"/>
                </p:cNvSpPr>
                <p:nvPr/>
              </p:nvSpPr>
              <p:spPr bwMode="auto">
                <a:xfrm>
                  <a:off x="2304"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8"/>
                <p:cNvSpPr>
                  <a:spLocks noChangeShapeType="1"/>
                </p:cNvSpPr>
                <p:nvPr/>
              </p:nvSpPr>
              <p:spPr bwMode="auto">
                <a:xfrm>
                  <a:off x="2688"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19"/>
                <p:cNvSpPr>
                  <a:spLocks noChangeShapeType="1"/>
                </p:cNvSpPr>
                <p:nvPr/>
              </p:nvSpPr>
              <p:spPr bwMode="auto">
                <a:xfrm>
                  <a:off x="3072"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0"/>
                <p:cNvSpPr>
                  <a:spLocks noChangeShapeType="1"/>
                </p:cNvSpPr>
                <p:nvPr/>
              </p:nvSpPr>
              <p:spPr bwMode="auto">
                <a:xfrm>
                  <a:off x="3504"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1"/>
                <p:cNvSpPr>
                  <a:spLocks noChangeShapeType="1"/>
                </p:cNvSpPr>
                <p:nvPr/>
              </p:nvSpPr>
              <p:spPr bwMode="auto">
                <a:xfrm>
                  <a:off x="4320"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4"/>
                <p:cNvSpPr>
                  <a:spLocks noChangeShapeType="1"/>
                </p:cNvSpPr>
                <p:nvPr/>
              </p:nvSpPr>
              <p:spPr bwMode="auto">
                <a:xfrm>
                  <a:off x="3936" y="1632"/>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25"/>
                <p:cNvSpPr txBox="1">
                  <a:spLocks noChangeArrowheads="1"/>
                </p:cNvSpPr>
                <p:nvPr/>
              </p:nvSpPr>
              <p:spPr bwMode="auto">
                <a:xfrm>
                  <a:off x="1008" y="1824"/>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5</a:t>
                  </a:r>
                </a:p>
              </p:txBody>
            </p:sp>
            <p:sp>
              <p:nvSpPr>
                <p:cNvPr id="36" name="Text Box 26"/>
                <p:cNvSpPr txBox="1">
                  <a:spLocks noChangeArrowheads="1"/>
                </p:cNvSpPr>
                <p:nvPr/>
              </p:nvSpPr>
              <p:spPr bwMode="auto">
                <a:xfrm>
                  <a:off x="4224"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45</a:t>
                  </a:r>
                </a:p>
              </p:txBody>
            </p:sp>
            <p:sp>
              <p:nvSpPr>
                <p:cNvPr id="37" name="Text Box 28"/>
                <p:cNvSpPr txBox="1">
                  <a:spLocks noChangeArrowheads="1"/>
                </p:cNvSpPr>
                <p:nvPr/>
              </p:nvSpPr>
              <p:spPr bwMode="auto">
                <a:xfrm>
                  <a:off x="2112"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20</a:t>
                  </a:r>
                </a:p>
              </p:txBody>
            </p:sp>
            <p:sp>
              <p:nvSpPr>
                <p:cNvPr id="38" name="Text Box 29"/>
                <p:cNvSpPr txBox="1">
                  <a:spLocks noChangeArrowheads="1"/>
                </p:cNvSpPr>
                <p:nvPr/>
              </p:nvSpPr>
              <p:spPr bwMode="auto">
                <a:xfrm>
                  <a:off x="1728"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15</a:t>
                  </a:r>
                </a:p>
              </p:txBody>
            </p:sp>
            <p:sp>
              <p:nvSpPr>
                <p:cNvPr id="39" name="Text Box 30"/>
                <p:cNvSpPr txBox="1">
                  <a:spLocks noChangeArrowheads="1"/>
                </p:cNvSpPr>
                <p:nvPr/>
              </p:nvSpPr>
              <p:spPr bwMode="auto">
                <a:xfrm>
                  <a:off x="1344"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10</a:t>
                  </a:r>
                </a:p>
              </p:txBody>
            </p:sp>
            <p:sp>
              <p:nvSpPr>
                <p:cNvPr id="40" name="Text Box 31"/>
                <p:cNvSpPr txBox="1">
                  <a:spLocks noChangeArrowheads="1"/>
                </p:cNvSpPr>
                <p:nvPr/>
              </p:nvSpPr>
              <p:spPr bwMode="auto">
                <a:xfrm>
                  <a:off x="3744"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40</a:t>
                  </a:r>
                </a:p>
              </p:txBody>
            </p:sp>
            <p:sp>
              <p:nvSpPr>
                <p:cNvPr id="41" name="Text Box 32"/>
                <p:cNvSpPr txBox="1">
                  <a:spLocks noChangeArrowheads="1"/>
                </p:cNvSpPr>
                <p:nvPr/>
              </p:nvSpPr>
              <p:spPr bwMode="auto">
                <a:xfrm>
                  <a:off x="3312"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35</a:t>
                  </a:r>
                </a:p>
              </p:txBody>
            </p:sp>
            <p:sp>
              <p:nvSpPr>
                <p:cNvPr id="42" name="Text Box 33"/>
                <p:cNvSpPr txBox="1">
                  <a:spLocks noChangeArrowheads="1"/>
                </p:cNvSpPr>
                <p:nvPr/>
              </p:nvSpPr>
              <p:spPr bwMode="auto">
                <a:xfrm>
                  <a:off x="2880"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30</a:t>
                  </a:r>
                </a:p>
              </p:txBody>
            </p:sp>
            <p:sp>
              <p:nvSpPr>
                <p:cNvPr id="43" name="Text Box 34"/>
                <p:cNvSpPr txBox="1">
                  <a:spLocks noChangeArrowheads="1"/>
                </p:cNvSpPr>
                <p:nvPr/>
              </p:nvSpPr>
              <p:spPr bwMode="auto">
                <a:xfrm>
                  <a:off x="2544" y="182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25</a:t>
                  </a:r>
                </a:p>
              </p:txBody>
            </p:sp>
            <p:sp>
              <p:nvSpPr>
                <p:cNvPr id="44" name="Text Box 35"/>
                <p:cNvSpPr txBox="1">
                  <a:spLocks noChangeArrowheads="1"/>
                </p:cNvSpPr>
                <p:nvPr/>
              </p:nvSpPr>
              <p:spPr bwMode="auto">
                <a:xfrm>
                  <a:off x="576" y="1872"/>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 0</a:t>
                  </a:r>
                </a:p>
              </p:txBody>
            </p:sp>
          </p:grpSp>
          <p:sp>
            <p:nvSpPr>
              <p:cNvPr id="18" name="Text Box 38"/>
              <p:cNvSpPr txBox="1">
                <a:spLocks noChangeArrowheads="1"/>
              </p:cNvSpPr>
              <p:nvPr/>
            </p:nvSpPr>
            <p:spPr bwMode="auto">
              <a:xfrm>
                <a:off x="240" y="1200"/>
                <a:ext cx="7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CPU</a:t>
                </a:r>
              </a:p>
            </p:txBody>
          </p:sp>
          <p:sp>
            <p:nvSpPr>
              <p:cNvPr id="19" name="Text Box 39"/>
              <p:cNvSpPr txBox="1">
                <a:spLocks noChangeArrowheads="1"/>
              </p:cNvSpPr>
              <p:nvPr/>
            </p:nvSpPr>
            <p:spPr bwMode="auto">
              <a:xfrm>
                <a:off x="240" y="240"/>
                <a:ext cx="7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DEV2</a:t>
                </a:r>
              </a:p>
            </p:txBody>
          </p:sp>
          <p:sp>
            <p:nvSpPr>
              <p:cNvPr id="20" name="Text Box 40"/>
              <p:cNvSpPr txBox="1">
                <a:spLocks noChangeArrowheads="1"/>
              </p:cNvSpPr>
              <p:nvPr/>
            </p:nvSpPr>
            <p:spPr bwMode="auto">
              <a:xfrm>
                <a:off x="240" y="768"/>
                <a:ext cx="7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charset="0"/>
                  </a:rPr>
                  <a:t>DEV1</a:t>
                </a:r>
              </a:p>
            </p:txBody>
          </p:sp>
        </p:grpSp>
        <p:sp>
          <p:nvSpPr>
            <p:cNvPr id="7" name="Line 44"/>
            <p:cNvSpPr>
              <a:spLocks noChangeShapeType="1"/>
            </p:cNvSpPr>
            <p:nvPr/>
          </p:nvSpPr>
          <p:spPr bwMode="auto">
            <a:xfrm>
              <a:off x="1008" y="1392"/>
              <a:ext cx="768"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46"/>
            <p:cNvSpPr>
              <a:spLocks noChangeShapeType="1"/>
            </p:cNvSpPr>
            <p:nvPr/>
          </p:nvSpPr>
          <p:spPr bwMode="auto">
            <a:xfrm>
              <a:off x="1008" y="912"/>
              <a:ext cx="768" cy="0"/>
            </a:xfrm>
            <a:prstGeom prst="line">
              <a:avLst/>
            </a:prstGeom>
            <a:ln w="7620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9" name="Line 47"/>
            <p:cNvSpPr>
              <a:spLocks noChangeShapeType="1"/>
            </p:cNvSpPr>
            <p:nvPr/>
          </p:nvSpPr>
          <p:spPr bwMode="auto">
            <a:xfrm>
              <a:off x="1776" y="1392"/>
              <a:ext cx="768" cy="0"/>
            </a:xfrm>
            <a:prstGeom prst="line">
              <a:avLst/>
            </a:prstGeom>
            <a:ln w="7620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10" name="Line 49"/>
            <p:cNvSpPr>
              <a:spLocks noChangeShapeType="1"/>
            </p:cNvSpPr>
            <p:nvPr/>
          </p:nvSpPr>
          <p:spPr bwMode="auto">
            <a:xfrm>
              <a:off x="1776" y="912"/>
              <a:ext cx="384"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50"/>
            <p:cNvSpPr>
              <a:spLocks noChangeShapeType="1"/>
            </p:cNvSpPr>
            <p:nvPr/>
          </p:nvSpPr>
          <p:spPr bwMode="auto">
            <a:xfrm>
              <a:off x="2544" y="1392"/>
              <a:ext cx="384"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51"/>
            <p:cNvSpPr>
              <a:spLocks noChangeShapeType="1"/>
            </p:cNvSpPr>
            <p:nvPr/>
          </p:nvSpPr>
          <p:spPr bwMode="auto">
            <a:xfrm>
              <a:off x="2544" y="432"/>
              <a:ext cx="384" cy="0"/>
            </a:xfrm>
            <a:prstGeom prst="line">
              <a:avLst/>
            </a:prstGeom>
            <a:ln w="7620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13" name="Line 52"/>
            <p:cNvSpPr>
              <a:spLocks noChangeShapeType="1"/>
            </p:cNvSpPr>
            <p:nvPr/>
          </p:nvSpPr>
          <p:spPr bwMode="auto">
            <a:xfrm>
              <a:off x="2928" y="432"/>
              <a:ext cx="768"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3"/>
            <p:cNvSpPr>
              <a:spLocks noChangeShapeType="1"/>
            </p:cNvSpPr>
            <p:nvPr/>
          </p:nvSpPr>
          <p:spPr bwMode="auto">
            <a:xfrm>
              <a:off x="3696" y="432"/>
              <a:ext cx="768" cy="0"/>
            </a:xfrm>
            <a:prstGeom prst="line">
              <a:avLst/>
            </a:prstGeom>
            <a:ln w="7620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15" name="Line 54"/>
            <p:cNvSpPr>
              <a:spLocks noChangeShapeType="1"/>
            </p:cNvSpPr>
            <p:nvPr/>
          </p:nvSpPr>
          <p:spPr bwMode="auto">
            <a:xfrm>
              <a:off x="3744" y="1344"/>
              <a:ext cx="768"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56"/>
            <p:cNvSpPr>
              <a:spLocks noChangeShapeType="1"/>
            </p:cNvSpPr>
            <p:nvPr/>
          </p:nvSpPr>
          <p:spPr bwMode="auto">
            <a:xfrm>
              <a:off x="2928" y="1392"/>
              <a:ext cx="384" cy="0"/>
            </a:xfrm>
            <a:prstGeom prst="line">
              <a:avLst/>
            </a:prstGeom>
            <a:ln w="7620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grpSp>
      <p:sp>
        <p:nvSpPr>
          <p:cNvPr id="45" name="矩形 44"/>
          <p:cNvSpPr/>
          <p:nvPr/>
        </p:nvSpPr>
        <p:spPr>
          <a:xfrm>
            <a:off x="6530659" y="4022278"/>
            <a:ext cx="5419663" cy="1730538"/>
          </a:xfrm>
          <a:prstGeom prst="rect">
            <a:avLst/>
          </a:prstGeom>
        </p:spPr>
        <p:txBody>
          <a:bodyPr wrap="square">
            <a:spAutoFit/>
          </a:bodyPr>
          <a:lstStyle/>
          <a:p>
            <a:pPr algn="just">
              <a:lnSpc>
                <a:spcPct val="150000"/>
              </a:lnSpc>
              <a:spcBef>
                <a:spcPct val="50000"/>
              </a:spcBef>
            </a:pPr>
            <a:r>
              <a:rPr kumimoji="1" lang="zh-CN" altLang="en-US" sz="2000" b="1" dirty="0">
                <a:solidFill>
                  <a:srgbClr val="C00000"/>
                </a:solidFill>
                <a:latin typeface="Times New Roman" panose="02020603050405020304" charset="0"/>
                <a:ea typeface="楷体_GB2312" pitchFamily="49" charset="-122"/>
              </a:rPr>
              <a:t>在并发环境下 ： </a:t>
            </a:r>
            <a:r>
              <a:rPr kumimoji="1" lang="en-US" altLang="zh-CN" sz="2000" b="1" dirty="0">
                <a:solidFill>
                  <a:srgbClr val="C00000"/>
                </a:solidFill>
                <a:latin typeface="Times New Roman" panose="02020603050405020304" charset="0"/>
                <a:ea typeface="楷体_GB2312" pitchFamily="49" charset="-122"/>
              </a:rPr>
              <a:t>CPU  </a:t>
            </a:r>
            <a:r>
              <a:rPr kumimoji="1" lang="zh-CN" altLang="en-US" sz="2000" b="1" dirty="0">
                <a:solidFill>
                  <a:srgbClr val="C00000"/>
                </a:solidFill>
                <a:latin typeface="Times New Roman" panose="02020603050405020304" charset="0"/>
                <a:ea typeface="楷体_GB2312" pitchFamily="49" charset="-122"/>
              </a:rPr>
              <a:t>利用率</a:t>
            </a:r>
            <a:r>
              <a:rPr kumimoji="1" lang="en-US" altLang="zh-CN" sz="2000" b="1" dirty="0">
                <a:solidFill>
                  <a:srgbClr val="C00000"/>
                </a:solidFill>
                <a:latin typeface="Times New Roman" panose="02020603050405020304" charset="0"/>
                <a:ea typeface="楷体_GB2312" pitchFamily="49" charset="-122"/>
              </a:rPr>
              <a:t>= 40/45=89%</a:t>
            </a:r>
            <a:endParaRPr kumimoji="1" lang="en-US" altLang="zh-CN" sz="2000" dirty="0">
              <a:solidFill>
                <a:srgbClr val="C00000"/>
              </a:solidFill>
              <a:latin typeface="Times New Roman" panose="02020603050405020304" charset="0"/>
            </a:endParaRPr>
          </a:p>
          <a:p>
            <a:pPr algn="just">
              <a:lnSpc>
                <a:spcPct val="150000"/>
              </a:lnSpc>
              <a:spcBef>
                <a:spcPct val="50000"/>
              </a:spcBef>
            </a:pPr>
            <a:r>
              <a:rPr kumimoji="1" lang="en-US" altLang="zh-CN" sz="2000" b="1" dirty="0">
                <a:solidFill>
                  <a:srgbClr val="C00000"/>
                </a:solidFill>
                <a:latin typeface="Times New Roman" panose="02020603050405020304" charset="0"/>
                <a:ea typeface="楷体_GB2312" pitchFamily="49" charset="-122"/>
              </a:rPr>
              <a:t>                               DEV1</a:t>
            </a:r>
            <a:r>
              <a:rPr kumimoji="1" lang="en-US" altLang="zh-CN" sz="2000" b="1" baseline="-30000" dirty="0">
                <a:solidFill>
                  <a:srgbClr val="C00000"/>
                </a:solidFill>
                <a:latin typeface="Times New Roman" panose="02020603050405020304" charset="0"/>
                <a:ea typeface="楷体_GB2312" pitchFamily="49" charset="-122"/>
              </a:rPr>
              <a:t> </a:t>
            </a:r>
            <a:r>
              <a:rPr kumimoji="1" lang="zh-CN" altLang="en-US" sz="2000" b="1" dirty="0">
                <a:solidFill>
                  <a:srgbClr val="C00000"/>
                </a:solidFill>
                <a:latin typeface="Times New Roman" panose="02020603050405020304" charset="0"/>
                <a:ea typeface="楷体_GB2312" pitchFamily="49" charset="-122"/>
              </a:rPr>
              <a:t>利用率</a:t>
            </a:r>
            <a:r>
              <a:rPr kumimoji="1" lang="en-US" altLang="zh-CN" sz="2000" b="1" dirty="0">
                <a:solidFill>
                  <a:srgbClr val="C00000"/>
                </a:solidFill>
                <a:latin typeface="Times New Roman" panose="02020603050405020304" charset="0"/>
                <a:ea typeface="楷体_GB2312" pitchFamily="49" charset="-122"/>
              </a:rPr>
              <a:t>= 15/45=33.3%</a:t>
            </a:r>
            <a:endParaRPr kumimoji="1" lang="en-US" altLang="zh-CN" sz="2000" dirty="0">
              <a:solidFill>
                <a:srgbClr val="C00000"/>
              </a:solidFill>
              <a:latin typeface="Times New Roman" panose="02020603050405020304" charset="0"/>
            </a:endParaRPr>
          </a:p>
          <a:p>
            <a:pPr algn="just">
              <a:lnSpc>
                <a:spcPct val="150000"/>
              </a:lnSpc>
              <a:spcBef>
                <a:spcPct val="50000"/>
              </a:spcBef>
            </a:pPr>
            <a:r>
              <a:rPr kumimoji="1" lang="en-US" altLang="zh-CN" sz="2000" b="1" dirty="0">
                <a:solidFill>
                  <a:srgbClr val="C00000"/>
                </a:solidFill>
                <a:latin typeface="Times New Roman" panose="02020603050405020304" charset="0"/>
                <a:ea typeface="楷体_GB2312" pitchFamily="49" charset="-122"/>
              </a:rPr>
              <a:t>                               DEV2</a:t>
            </a:r>
            <a:r>
              <a:rPr kumimoji="1" lang="en-US" altLang="zh-CN" sz="2000" b="1" baseline="-30000" dirty="0">
                <a:solidFill>
                  <a:srgbClr val="C00000"/>
                </a:solidFill>
                <a:latin typeface="Times New Roman" panose="02020603050405020304" charset="0"/>
                <a:ea typeface="楷体_GB2312" pitchFamily="49" charset="-122"/>
              </a:rPr>
              <a:t> </a:t>
            </a:r>
            <a:r>
              <a:rPr kumimoji="1" lang="zh-CN" altLang="en-US" sz="2000" b="1" dirty="0">
                <a:solidFill>
                  <a:srgbClr val="C00000"/>
                </a:solidFill>
                <a:latin typeface="Times New Roman" panose="02020603050405020304" charset="0"/>
                <a:ea typeface="楷体_GB2312" pitchFamily="49" charset="-122"/>
              </a:rPr>
              <a:t>利用率</a:t>
            </a:r>
            <a:r>
              <a:rPr kumimoji="1" lang="en-US" altLang="zh-CN" sz="2000" b="1" dirty="0">
                <a:solidFill>
                  <a:srgbClr val="C00000"/>
                </a:solidFill>
                <a:latin typeface="Times New Roman" panose="02020603050405020304" charset="0"/>
                <a:ea typeface="楷体_GB2312" pitchFamily="49" charset="-122"/>
              </a:rPr>
              <a:t>= 25/45=55.6%</a:t>
            </a:r>
            <a:endParaRPr kumimoji="1" lang="en-US" altLang="zh-CN" sz="2000" dirty="0">
              <a:solidFill>
                <a:srgbClr val="C00000"/>
              </a:solidFill>
              <a:latin typeface="Times New Roman" panose="02020603050405020304" charset="0"/>
            </a:endParaRPr>
          </a:p>
        </p:txBody>
      </p:sp>
      <p:grpSp>
        <p:nvGrpSpPr>
          <p:cNvPr id="46" name="Group 65"/>
          <p:cNvGrpSpPr/>
          <p:nvPr/>
        </p:nvGrpSpPr>
        <p:grpSpPr bwMode="auto">
          <a:xfrm>
            <a:off x="8260501" y="1435619"/>
            <a:ext cx="1724209" cy="623728"/>
            <a:chOff x="912" y="144"/>
            <a:chExt cx="1824" cy="336"/>
          </a:xfrm>
        </p:grpSpPr>
        <p:sp>
          <p:nvSpPr>
            <p:cNvPr id="47" name="Line 58"/>
            <p:cNvSpPr>
              <a:spLocks noChangeShapeType="1"/>
            </p:cNvSpPr>
            <p:nvPr/>
          </p:nvSpPr>
          <p:spPr bwMode="auto">
            <a:xfrm>
              <a:off x="912" y="480"/>
              <a:ext cx="1824" cy="0"/>
            </a:xfrm>
            <a:prstGeom prst="line">
              <a:avLst/>
            </a:prstGeom>
            <a:noFill/>
            <a:ln w="762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60"/>
            <p:cNvSpPr txBox="1">
              <a:spLocks noChangeArrowheads="1"/>
            </p:cNvSpPr>
            <p:nvPr/>
          </p:nvSpPr>
          <p:spPr bwMode="auto">
            <a:xfrm>
              <a:off x="1200" y="144"/>
              <a:ext cx="10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b="1">
                  <a:latin typeface="Times New Roman" panose="02020603050405020304" charset="0"/>
                </a:rPr>
                <a:t>A</a:t>
              </a:r>
              <a:r>
                <a:rPr kumimoji="1" lang="zh-CN" altLang="en-US" b="1">
                  <a:latin typeface="Times New Roman" panose="02020603050405020304" charset="0"/>
                </a:rPr>
                <a:t>程序</a:t>
              </a:r>
            </a:p>
          </p:txBody>
        </p:sp>
      </p:grpSp>
      <p:sp>
        <p:nvSpPr>
          <p:cNvPr id="50" name="Line 59"/>
          <p:cNvSpPr>
            <a:spLocks noChangeShapeType="1"/>
          </p:cNvSpPr>
          <p:nvPr/>
        </p:nvSpPr>
        <p:spPr bwMode="auto">
          <a:xfrm>
            <a:off x="8260501" y="2821347"/>
            <a:ext cx="1724209" cy="0"/>
          </a:xfrm>
          <a:prstGeom prst="line">
            <a:avLst/>
          </a:prstGeom>
          <a:ln w="571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txBody>
          <a:bodyPr/>
          <a:lstStyle/>
          <a:p>
            <a:endParaRPr lang="zh-CN" altLang="en-US" dirty="0"/>
          </a:p>
        </p:txBody>
      </p:sp>
      <p:sp>
        <p:nvSpPr>
          <p:cNvPr id="51" name="Text Box 61"/>
          <p:cNvSpPr txBox="1">
            <a:spLocks noChangeArrowheads="1"/>
          </p:cNvSpPr>
          <p:nvPr/>
        </p:nvSpPr>
        <p:spPr bwMode="auto">
          <a:xfrm>
            <a:off x="8623492" y="2197619"/>
            <a:ext cx="952852" cy="43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b="1">
                <a:latin typeface="Times New Roman" panose="02020603050405020304" charset="0"/>
              </a:rPr>
              <a:t>B</a:t>
            </a:r>
            <a:r>
              <a:rPr kumimoji="1" lang="zh-CN" altLang="en-US" b="1">
                <a:latin typeface="Times New Roman" panose="02020603050405020304" charset="0"/>
              </a:rPr>
              <a:t>程序</a:t>
            </a:r>
          </a:p>
        </p:txBody>
      </p:sp>
    </p:spTree>
    <p:extLst>
      <p:ext uri="{BB962C8B-B14F-4D97-AF65-F5344CB8AC3E}">
        <p14:creationId xmlns:p14="http://schemas.microsoft.com/office/powerpoint/2010/main" val="315571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en-US" altLang="zh-CN" dirty="0"/>
              <a:t>1.2.4</a:t>
            </a:r>
            <a:r>
              <a:rPr lang="zh-CN" altLang="en-US" dirty="0"/>
              <a:t>分时系统</a:t>
            </a:r>
            <a:r>
              <a:rPr lang="en-US" altLang="zh-CN" dirty="0"/>
              <a:t>(time-sharing system)</a:t>
            </a:r>
            <a:endParaRPr lang="zh-CN" altLang="en-US" dirty="0"/>
          </a:p>
        </p:txBody>
      </p:sp>
      <p:sp>
        <p:nvSpPr>
          <p:cNvPr id="2" name="内容占位符 1"/>
          <p:cNvSpPr>
            <a:spLocks noGrp="1"/>
          </p:cNvSpPr>
          <p:nvPr>
            <p:ph idx="1"/>
          </p:nvPr>
        </p:nvSpPr>
        <p:spPr/>
        <p:txBody>
          <a:bodyPr/>
          <a:lstStyle/>
          <a:p>
            <a:r>
              <a:rPr lang="en-US" altLang="zh-CN" dirty="0"/>
              <a:t>70</a:t>
            </a:r>
            <a:r>
              <a:rPr lang="zh-CN" altLang="en-US" dirty="0"/>
              <a:t>年代中期至今</a:t>
            </a:r>
          </a:p>
          <a:p>
            <a:r>
              <a:rPr lang="zh-CN" altLang="en-US" dirty="0"/>
              <a:t>“分时”：</a:t>
            </a:r>
          </a:p>
          <a:p>
            <a:pPr lvl="1"/>
            <a:r>
              <a:rPr lang="zh-CN" altLang="en-US" dirty="0"/>
              <a:t>多个用户分享使用同一台计算机。每个用户给一定的时间运行，然后切换到另一个用户，一个轮转周期在宏观上相当短，用户感觉不到。</a:t>
            </a:r>
          </a:p>
          <a:p>
            <a:pPr lvl="1"/>
            <a:endParaRPr lang="zh-CN" altLang="en-US" dirty="0"/>
          </a:p>
        </p:txBody>
      </p:sp>
      <p:pic>
        <p:nvPicPr>
          <p:cNvPr id="8" name="Picture 5" descr="TSS_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301" y="4329433"/>
            <a:ext cx="3650300" cy="171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p:txBody>
          <a:bodyPr/>
          <a:lstStyle/>
          <a:p>
            <a:r>
              <a:rPr lang="en-US" altLang="zh-CN" dirty="0"/>
              <a:t>1.2.4</a:t>
            </a:r>
            <a:r>
              <a:rPr lang="zh-CN" altLang="en-US" dirty="0"/>
              <a:t>分时系统</a:t>
            </a:r>
            <a:r>
              <a:rPr lang="en-US" altLang="zh-CN" dirty="0"/>
              <a:t>(time-sharing system)</a:t>
            </a:r>
          </a:p>
        </p:txBody>
      </p:sp>
      <p:sp>
        <p:nvSpPr>
          <p:cNvPr id="32770" name="Rectangle 2"/>
          <p:cNvSpPr>
            <a:spLocks noGrp="1" noChangeArrowheads="1"/>
          </p:cNvSpPr>
          <p:nvPr>
            <p:ph idx="1"/>
          </p:nvPr>
        </p:nvSpPr>
        <p:spPr/>
        <p:txBody>
          <a:bodyPr>
            <a:normAutofit fontScale="70000" lnSpcReduction="20000"/>
          </a:bodyPr>
          <a:lstStyle/>
          <a:p>
            <a:r>
              <a:rPr lang="zh-CN" altLang="en-US" dirty="0"/>
              <a:t>“分时”的基本含义：</a:t>
            </a:r>
            <a:endParaRPr lang="en-US" altLang="zh-CN" dirty="0"/>
          </a:p>
          <a:p>
            <a:pPr lvl="1"/>
            <a:r>
              <a:rPr lang="zh-CN" altLang="en-US" dirty="0"/>
              <a:t>分时是指</a:t>
            </a:r>
            <a:r>
              <a:rPr lang="zh-CN" altLang="en-US" b="1" dirty="0">
                <a:solidFill>
                  <a:srgbClr val="FF0000"/>
                </a:solidFill>
              </a:rPr>
              <a:t>多个用户分享使用同一台计算机。</a:t>
            </a:r>
            <a:r>
              <a:rPr lang="zh-CN" altLang="en-US" dirty="0"/>
              <a:t>多个程序分时共享硬件和软件资源。</a:t>
            </a:r>
          </a:p>
          <a:p>
            <a:pPr lvl="1"/>
            <a:r>
              <a:rPr lang="zh-CN" altLang="en-US" dirty="0"/>
              <a:t>多个用户分时：单个用户使用计算机的效率低，因而允许多个应用程序同时在内存中，分别服务于不同的用户。</a:t>
            </a:r>
          </a:p>
          <a:p>
            <a:pPr lvl="1"/>
            <a:r>
              <a:rPr lang="zh-CN" altLang="en-US" dirty="0"/>
              <a:t>时间片  </a:t>
            </a:r>
            <a:r>
              <a:rPr lang="en-US" altLang="zh-CN" dirty="0"/>
              <a:t>(time slice) </a:t>
            </a:r>
            <a:r>
              <a:rPr lang="zh-CN" altLang="en-US" dirty="0"/>
              <a:t>：是把计算机的系统资源（尤其是 </a:t>
            </a:r>
            <a:r>
              <a:rPr lang="en-US" altLang="zh-CN" dirty="0"/>
              <a:t>CPU</a:t>
            </a:r>
            <a:r>
              <a:rPr lang="zh-CN" altLang="en-US" dirty="0"/>
              <a:t>时间）进行时间上的分割，每个时间段称为一个时间片，每个用户依次轮流使用时间片。</a:t>
            </a:r>
          </a:p>
          <a:p>
            <a:pPr lvl="1"/>
            <a:r>
              <a:rPr lang="zh-CN" altLang="en-US" dirty="0"/>
              <a:t>分时技术：把处理机的运行时间分为很短的时间片，按时间片轮流把处理机分给各联机作业使用。</a:t>
            </a:r>
          </a:p>
          <a:p>
            <a:pPr lvl="1"/>
            <a:r>
              <a:rPr lang="zh-CN" altLang="en-US" dirty="0"/>
              <a:t>分时操作系统：是一种联机的多用户交互式的操作系统。一般采用时间片轮转的方式使一台计算机为多个终端服务。对每个用户能保证足够快的响应时间，并提供交互会话能力。</a:t>
            </a:r>
          </a:p>
          <a:p>
            <a:pPr lvl="1"/>
            <a:r>
              <a:rPr lang="zh-CN" altLang="en-US" b="1" dirty="0">
                <a:solidFill>
                  <a:srgbClr val="C00000"/>
                </a:solidFill>
              </a:rPr>
              <a:t>设计目标： 对用户的请求及时响应，并在可能条件下尽量提高系统资源的利用率。</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1.2.4 </a:t>
            </a:r>
            <a:r>
              <a:rPr lang="zh-CN" altLang="en-US" dirty="0"/>
              <a:t>分时系统</a:t>
            </a:r>
            <a:r>
              <a:rPr lang="en-US" altLang="zh-CN" dirty="0"/>
              <a:t>(time-sharing system)</a:t>
            </a:r>
            <a:endParaRPr lang="zh-CN" altLang="en-US" dirty="0"/>
          </a:p>
        </p:txBody>
      </p:sp>
      <p:sp>
        <p:nvSpPr>
          <p:cNvPr id="5" name="内容占位符 4"/>
          <p:cNvSpPr>
            <a:spLocks noGrp="1"/>
          </p:cNvSpPr>
          <p:nvPr>
            <p:ph idx="1"/>
          </p:nvPr>
        </p:nvSpPr>
        <p:spPr>
          <a:xfrm>
            <a:off x="838200" y="1671782"/>
            <a:ext cx="4785727" cy="4505181"/>
          </a:xfrm>
        </p:spPr>
        <p:txBody>
          <a:bodyPr>
            <a:normAutofit fontScale="92500" lnSpcReduction="10000"/>
          </a:bodyPr>
          <a:lstStyle/>
          <a:p>
            <a:r>
              <a:rPr lang="zh-CN" altLang="en-US" dirty="0"/>
              <a:t>分时系统的工作方式</a:t>
            </a:r>
            <a:r>
              <a:rPr lang="en-US" altLang="zh-CN" dirty="0"/>
              <a:t>:</a:t>
            </a:r>
          </a:p>
          <a:p>
            <a:pPr lvl="1"/>
            <a:r>
              <a:rPr lang="zh-CN" altLang="en-US" dirty="0"/>
              <a:t>一台主机连接了</a:t>
            </a:r>
            <a:r>
              <a:rPr lang="zh-CN" altLang="en-US" b="1" dirty="0">
                <a:solidFill>
                  <a:srgbClr val="C00000"/>
                </a:solidFill>
              </a:rPr>
              <a:t>若干个</a:t>
            </a:r>
            <a:r>
              <a:rPr lang="zh-CN" altLang="en-US" dirty="0"/>
              <a:t>终端，每个终端有一个用户在使用，交互式的向系统提出命令，请求系统接受每个用户的命令，系统采用</a:t>
            </a:r>
            <a:r>
              <a:rPr lang="zh-CN" altLang="en-US" b="1" dirty="0">
                <a:solidFill>
                  <a:srgbClr val="C00000"/>
                </a:solidFill>
              </a:rPr>
              <a:t>时间片轮转</a:t>
            </a:r>
            <a:r>
              <a:rPr lang="zh-CN" altLang="en-US" dirty="0"/>
              <a:t>方式处理服务请求，并通过</a:t>
            </a:r>
            <a:r>
              <a:rPr lang="zh-CN" altLang="en-US" b="1" dirty="0">
                <a:solidFill>
                  <a:srgbClr val="C00000"/>
                </a:solidFill>
              </a:rPr>
              <a:t>交互方式</a:t>
            </a:r>
            <a:r>
              <a:rPr lang="zh-CN" altLang="en-US" dirty="0"/>
              <a:t>在终端上向用户显示结果，用户根据上步结果发出下道命令。</a:t>
            </a:r>
          </a:p>
          <a:p>
            <a:endParaRPr lang="zh-CN" altLang="en-US" dirty="0"/>
          </a:p>
          <a:p>
            <a:endParaRPr lang="zh-CN" altLang="en-US" dirty="0"/>
          </a:p>
        </p:txBody>
      </p:sp>
      <p:grpSp>
        <p:nvGrpSpPr>
          <p:cNvPr id="10" name="组合 9"/>
          <p:cNvGrpSpPr/>
          <p:nvPr/>
        </p:nvGrpSpPr>
        <p:grpSpPr>
          <a:xfrm>
            <a:off x="5861622" y="2254377"/>
            <a:ext cx="5877798" cy="3334864"/>
            <a:chOff x="1298857" y="1511047"/>
            <a:chExt cx="7982303" cy="4501763"/>
          </a:xfrm>
        </p:grpSpPr>
        <p:pic>
          <p:nvPicPr>
            <p:cNvPr id="11" name="图片占位符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2239" y="1530194"/>
              <a:ext cx="2355497" cy="2147303"/>
            </a:xfrm>
            <a:prstGeom prst="rect">
              <a:avLst/>
            </a:prstGeom>
          </p:spPr>
        </p:pic>
        <p:pic>
          <p:nvPicPr>
            <p:cNvPr id="12" name="图片占位符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98857" y="4673600"/>
              <a:ext cx="993382" cy="931296"/>
            </a:xfrm>
            <a:prstGeom prst="rect">
              <a:avLst/>
            </a:prstGeom>
          </p:spPr>
        </p:pic>
        <p:pic>
          <p:nvPicPr>
            <p:cNvPr id="13" name="图片占位符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15039" y="4673597"/>
              <a:ext cx="993383" cy="931297"/>
            </a:xfrm>
            <a:prstGeom prst="rect">
              <a:avLst/>
            </a:prstGeom>
          </p:spPr>
        </p:pic>
        <p:pic>
          <p:nvPicPr>
            <p:cNvPr id="14" name="图片占位符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08615" y="4673597"/>
              <a:ext cx="993383" cy="931297"/>
            </a:xfrm>
            <a:prstGeom prst="rect">
              <a:avLst/>
            </a:prstGeom>
          </p:spPr>
        </p:pic>
        <p:pic>
          <p:nvPicPr>
            <p:cNvPr id="15" name="图片占位符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81998" y="4673596"/>
              <a:ext cx="993383" cy="931297"/>
            </a:xfrm>
            <a:prstGeom prst="rect">
              <a:avLst/>
            </a:prstGeom>
          </p:spPr>
        </p:pic>
        <p:sp>
          <p:nvSpPr>
            <p:cNvPr id="16" name="矩形 15"/>
            <p:cNvSpPr/>
            <p:nvPr/>
          </p:nvSpPr>
          <p:spPr>
            <a:xfrm>
              <a:off x="5045307" y="4673596"/>
              <a:ext cx="993382" cy="655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cxnSp>
          <p:nvCxnSpPr>
            <p:cNvPr id="17" name="连接符: 肘形 16"/>
            <p:cNvCxnSpPr>
              <a:stCxn id="11" idx="2"/>
              <a:endCxn id="12" idx="0"/>
            </p:cNvCxnSpPr>
            <p:nvPr/>
          </p:nvCxnSpPr>
          <p:spPr>
            <a:xfrm rot="5400000">
              <a:off x="2134717" y="3338328"/>
              <a:ext cx="996103" cy="1674440"/>
            </a:xfrm>
            <a:prstGeom prst="bentConnector3">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连接符: 肘形 17"/>
            <p:cNvCxnSpPr>
              <a:stCxn id="11" idx="2"/>
              <a:endCxn id="13" idx="0"/>
            </p:cNvCxnSpPr>
            <p:nvPr/>
          </p:nvCxnSpPr>
          <p:spPr>
            <a:xfrm rot="5400000">
              <a:off x="2792809" y="3996418"/>
              <a:ext cx="996100" cy="358258"/>
            </a:xfrm>
            <a:prstGeom prst="bentConnector3">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连接符: 肘形 18"/>
            <p:cNvCxnSpPr>
              <a:stCxn id="11" idx="2"/>
              <a:endCxn id="14" idx="0"/>
            </p:cNvCxnSpPr>
            <p:nvPr/>
          </p:nvCxnSpPr>
          <p:spPr>
            <a:xfrm rot="16200000" flipH="1">
              <a:off x="3489597" y="3657888"/>
              <a:ext cx="996100" cy="1035318"/>
            </a:xfrm>
            <a:prstGeom prst="bentConnector3">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11" idx="2"/>
              <a:endCxn id="15" idx="0"/>
            </p:cNvCxnSpPr>
            <p:nvPr/>
          </p:nvCxnSpPr>
          <p:spPr>
            <a:xfrm rot="16200000" flipH="1">
              <a:off x="4526289" y="2621195"/>
              <a:ext cx="996099" cy="3108701"/>
            </a:xfrm>
            <a:prstGeom prst="bentConnector3">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934216"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22" name="矩形 21"/>
            <p:cNvSpPr/>
            <p:nvPr/>
          </p:nvSpPr>
          <p:spPr>
            <a:xfrm>
              <a:off x="6229780"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23" name="矩形 22"/>
            <p:cNvSpPr/>
            <p:nvPr/>
          </p:nvSpPr>
          <p:spPr>
            <a:xfrm>
              <a:off x="6525344"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24" name="矩形 23"/>
            <p:cNvSpPr/>
            <p:nvPr/>
          </p:nvSpPr>
          <p:spPr>
            <a:xfrm>
              <a:off x="6820908" y="1977736"/>
              <a:ext cx="524772" cy="5400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sz="1600" dirty="0"/>
                <a:t>…</a:t>
              </a:r>
              <a:endParaRPr lang="zh-CN" altLang="en-US" sz="1600" dirty="0"/>
            </a:p>
          </p:txBody>
        </p:sp>
        <p:sp>
          <p:nvSpPr>
            <p:cNvPr id="25" name="矩形 24"/>
            <p:cNvSpPr/>
            <p:nvPr/>
          </p:nvSpPr>
          <p:spPr>
            <a:xfrm>
              <a:off x="7345680"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26" name="矩形 25"/>
            <p:cNvSpPr/>
            <p:nvPr/>
          </p:nvSpPr>
          <p:spPr>
            <a:xfrm>
              <a:off x="7641244"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27" name="矩形 26"/>
            <p:cNvSpPr/>
            <p:nvPr/>
          </p:nvSpPr>
          <p:spPr>
            <a:xfrm>
              <a:off x="7936808" y="1977736"/>
              <a:ext cx="295564" cy="54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28" name="直接箭头连接符 27"/>
            <p:cNvCxnSpPr/>
            <p:nvPr/>
          </p:nvCxnSpPr>
          <p:spPr>
            <a:xfrm>
              <a:off x="5934216" y="1851660"/>
              <a:ext cx="229815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9" name="矩形: 圆角 28"/>
            <p:cNvSpPr/>
            <p:nvPr/>
          </p:nvSpPr>
          <p:spPr>
            <a:xfrm>
              <a:off x="6286500" y="1511047"/>
              <a:ext cx="1650308" cy="33156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响应时间</a:t>
              </a:r>
            </a:p>
          </p:txBody>
        </p:sp>
        <p:sp>
          <p:nvSpPr>
            <p:cNvPr id="30" name="矩形: 圆角 29"/>
            <p:cNvSpPr/>
            <p:nvPr/>
          </p:nvSpPr>
          <p:spPr>
            <a:xfrm>
              <a:off x="5591292" y="2551123"/>
              <a:ext cx="1650308" cy="33156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1  2  3</a:t>
              </a:r>
              <a:endParaRPr lang="zh-CN" altLang="en-US" sz="1600" dirty="0"/>
            </a:p>
          </p:txBody>
        </p:sp>
        <p:sp>
          <p:nvSpPr>
            <p:cNvPr id="31" name="矩形: 圆角 30"/>
            <p:cNvSpPr/>
            <p:nvPr/>
          </p:nvSpPr>
          <p:spPr>
            <a:xfrm>
              <a:off x="7296609" y="2517736"/>
              <a:ext cx="1650308" cy="33156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n</a:t>
              </a:r>
              <a:endParaRPr lang="zh-CN" altLang="en-US" sz="1600" dirty="0"/>
            </a:p>
          </p:txBody>
        </p:sp>
        <p:sp>
          <p:nvSpPr>
            <p:cNvPr id="32" name="矩形: 圆角 31"/>
            <p:cNvSpPr/>
            <p:nvPr/>
          </p:nvSpPr>
          <p:spPr>
            <a:xfrm>
              <a:off x="8313420" y="2989969"/>
              <a:ext cx="967740" cy="33156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时间片</a:t>
              </a:r>
            </a:p>
          </p:txBody>
        </p:sp>
        <p:cxnSp>
          <p:nvCxnSpPr>
            <p:cNvPr id="33" name="连接符: 肘形 32"/>
            <p:cNvCxnSpPr>
              <a:stCxn id="32" idx="1"/>
              <a:endCxn id="26" idx="2"/>
            </p:cNvCxnSpPr>
            <p:nvPr/>
          </p:nvCxnSpPr>
          <p:spPr>
            <a:xfrm rot="10800000">
              <a:off x="7789026" y="2517736"/>
              <a:ext cx="524394" cy="638016"/>
            </a:xfrm>
            <a:prstGeom prst="bent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4" name="矩形: 圆角 33"/>
            <p:cNvSpPr/>
            <p:nvPr/>
          </p:nvSpPr>
          <p:spPr>
            <a:xfrm>
              <a:off x="4048260" y="3263217"/>
              <a:ext cx="1543032" cy="33156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服务器主机</a:t>
              </a:r>
            </a:p>
          </p:txBody>
        </p:sp>
        <p:sp>
          <p:nvSpPr>
            <p:cNvPr id="35" name="矩形: 圆角 34"/>
            <p:cNvSpPr/>
            <p:nvPr/>
          </p:nvSpPr>
          <p:spPr>
            <a:xfrm>
              <a:off x="1324500" y="5681247"/>
              <a:ext cx="1120516" cy="255211"/>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终端</a:t>
              </a:r>
              <a:r>
                <a:rPr lang="en-US" altLang="zh-CN" sz="1600" dirty="0"/>
                <a:t>1</a:t>
              </a:r>
              <a:endParaRPr lang="zh-CN" altLang="en-US" sz="1600" dirty="0"/>
            </a:p>
          </p:txBody>
        </p:sp>
        <p:sp>
          <p:nvSpPr>
            <p:cNvPr id="36" name="矩形: 圆角 35"/>
            <p:cNvSpPr/>
            <p:nvPr/>
          </p:nvSpPr>
          <p:spPr>
            <a:xfrm>
              <a:off x="2640682" y="5683555"/>
              <a:ext cx="1120516" cy="32925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终端</a:t>
              </a:r>
              <a:r>
                <a:rPr lang="en-US" altLang="zh-CN" sz="1600" dirty="0"/>
                <a:t>2</a:t>
              </a:r>
              <a:endParaRPr lang="zh-CN" altLang="en-US" sz="1600" dirty="0"/>
            </a:p>
          </p:txBody>
        </p:sp>
        <p:sp>
          <p:nvSpPr>
            <p:cNvPr id="37" name="矩形: 圆角 36"/>
            <p:cNvSpPr/>
            <p:nvPr/>
          </p:nvSpPr>
          <p:spPr>
            <a:xfrm>
              <a:off x="4077567" y="5681246"/>
              <a:ext cx="1120516" cy="32925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终端</a:t>
              </a:r>
              <a:r>
                <a:rPr lang="en-US" altLang="zh-CN" sz="1600" dirty="0"/>
                <a:t>3</a:t>
              </a:r>
              <a:endParaRPr lang="zh-CN" altLang="en-US" sz="1600" dirty="0"/>
            </a:p>
          </p:txBody>
        </p:sp>
        <p:sp>
          <p:nvSpPr>
            <p:cNvPr id="38" name="矩形: 圆角 37"/>
            <p:cNvSpPr/>
            <p:nvPr/>
          </p:nvSpPr>
          <p:spPr>
            <a:xfrm>
              <a:off x="6139803" y="5604893"/>
              <a:ext cx="1335108" cy="329255"/>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终端</a:t>
              </a:r>
              <a:r>
                <a:rPr lang="en-US" altLang="zh-CN" sz="1600" dirty="0"/>
                <a:t>n</a:t>
              </a:r>
              <a:endParaRPr lang="zh-CN" altLang="en-US" sz="1600" dirty="0"/>
            </a:p>
          </p:txBody>
        </p:sp>
      </p:grpSp>
    </p:spTree>
    <p:extLst>
      <p:ext uri="{BB962C8B-B14F-4D97-AF65-F5344CB8AC3E}">
        <p14:creationId xmlns:p14="http://schemas.microsoft.com/office/powerpoint/2010/main" val="281344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标题 3"/>
          <p:cNvSpPr>
            <a:spLocks noGrp="1"/>
          </p:cNvSpPr>
          <p:nvPr>
            <p:ph type="title"/>
          </p:nvPr>
        </p:nvSpPr>
        <p:spPr/>
        <p:txBody>
          <a:bodyPr/>
          <a:lstStyle/>
          <a:p>
            <a:r>
              <a:rPr lang="en-US" altLang="zh-CN" dirty="0"/>
              <a:t>1.2.4 </a:t>
            </a:r>
            <a:r>
              <a:rPr lang="zh-CN" altLang="en-US" dirty="0"/>
              <a:t>分时系统</a:t>
            </a:r>
            <a:r>
              <a:rPr lang="en-US" altLang="zh-CN" dirty="0"/>
              <a:t>(time-sharing system)</a:t>
            </a:r>
            <a:endParaRPr lang="zh-CN" altLang="en-US" dirty="0"/>
          </a:p>
        </p:txBody>
      </p:sp>
      <p:sp>
        <p:nvSpPr>
          <p:cNvPr id="58" name="内容占位符 57"/>
          <p:cNvSpPr>
            <a:spLocks noGrp="1"/>
          </p:cNvSpPr>
          <p:nvPr>
            <p:ph idx="1"/>
          </p:nvPr>
        </p:nvSpPr>
        <p:spPr/>
        <p:txBody>
          <a:bodyPr>
            <a:normAutofit fontScale="77500" lnSpcReduction="20000"/>
          </a:bodyPr>
          <a:lstStyle/>
          <a:p>
            <a:r>
              <a:rPr lang="zh-CN" altLang="en-US" dirty="0"/>
              <a:t>分时系统的特征</a:t>
            </a:r>
            <a:endParaRPr lang="en-US" altLang="zh-CN" dirty="0"/>
          </a:p>
          <a:p>
            <a:pPr lvl="1"/>
            <a:r>
              <a:rPr lang="zh-CN" altLang="en-US" b="1" dirty="0">
                <a:solidFill>
                  <a:srgbClr val="C00000"/>
                </a:solidFill>
              </a:rPr>
              <a:t>多路性</a:t>
            </a:r>
            <a:r>
              <a:rPr lang="zh-CN" altLang="en-US" dirty="0"/>
              <a:t>：多个用户同时工作。</a:t>
            </a:r>
          </a:p>
          <a:p>
            <a:pPr lvl="2"/>
            <a:r>
              <a:rPr lang="zh-CN" altLang="en-US" b="1" dirty="0">
                <a:solidFill>
                  <a:srgbClr val="C00000"/>
                </a:solidFill>
              </a:rPr>
              <a:t>宏观</a:t>
            </a:r>
            <a:r>
              <a:rPr lang="zh-CN" altLang="en-US" dirty="0"/>
              <a:t>上看是多个人</a:t>
            </a:r>
            <a:r>
              <a:rPr lang="zh-CN" altLang="en-US" b="1" dirty="0">
                <a:solidFill>
                  <a:srgbClr val="C00000"/>
                </a:solidFill>
              </a:rPr>
              <a:t>同时</a:t>
            </a:r>
            <a:r>
              <a:rPr lang="zh-CN" altLang="en-US" dirty="0"/>
              <a:t>使用一个</a:t>
            </a:r>
            <a:r>
              <a:rPr lang="en-US" altLang="zh-CN" dirty="0"/>
              <a:t>CPU   </a:t>
            </a:r>
          </a:p>
          <a:p>
            <a:pPr lvl="2"/>
            <a:r>
              <a:rPr lang="zh-CN" altLang="en-US" b="1" dirty="0">
                <a:solidFill>
                  <a:srgbClr val="C00000"/>
                </a:solidFill>
              </a:rPr>
              <a:t>微观</a:t>
            </a:r>
            <a:r>
              <a:rPr lang="zh-CN" altLang="en-US" dirty="0"/>
              <a:t>上是多个人在不同</a:t>
            </a:r>
            <a:r>
              <a:rPr lang="zh-CN" altLang="en-US" b="1" dirty="0">
                <a:solidFill>
                  <a:srgbClr val="C00000"/>
                </a:solidFill>
              </a:rPr>
              <a:t>时刻轮流</a:t>
            </a:r>
            <a:r>
              <a:rPr lang="zh-CN" altLang="en-US" dirty="0"/>
              <a:t>使用</a:t>
            </a:r>
            <a:r>
              <a:rPr lang="en-US" altLang="zh-CN" dirty="0"/>
              <a:t>CPU</a:t>
            </a:r>
          </a:p>
          <a:p>
            <a:pPr lvl="2"/>
            <a:r>
              <a:rPr lang="zh-CN" altLang="en-US" b="1" dirty="0">
                <a:solidFill>
                  <a:srgbClr val="C00000"/>
                </a:solidFill>
              </a:rPr>
              <a:t>共享系统资源</a:t>
            </a:r>
            <a:r>
              <a:rPr lang="zh-CN" altLang="en-US" dirty="0"/>
              <a:t>，提高了资源利用率。节省维护开支，可靠性高：终端－－至今仍在使用。促进了计算机的普遍应用，提高资源利用率：远地用户通过终端（较便宜）联机使用。</a:t>
            </a:r>
            <a:endParaRPr lang="en-US" altLang="zh-CN" dirty="0"/>
          </a:p>
          <a:p>
            <a:pPr lvl="1"/>
            <a:r>
              <a:rPr lang="zh-CN" altLang="en-US" b="1" dirty="0">
                <a:solidFill>
                  <a:srgbClr val="C00000"/>
                </a:solidFill>
              </a:rPr>
              <a:t>独立性</a:t>
            </a:r>
            <a:r>
              <a:rPr lang="zh-CN" altLang="en-US" dirty="0"/>
              <a:t>：各用户独立操作，互不干扰。</a:t>
            </a:r>
          </a:p>
          <a:p>
            <a:pPr lvl="2"/>
            <a:r>
              <a:rPr lang="zh-CN" altLang="en-US" dirty="0"/>
              <a:t>用户感觉不到计算机为其他人服务（</a:t>
            </a:r>
            <a:r>
              <a:rPr lang="en-US" altLang="zh-CN" dirty="0"/>
              <a:t>OS</a:t>
            </a:r>
            <a:r>
              <a:rPr lang="zh-CN" altLang="en-US" dirty="0"/>
              <a:t>提供虚机器，各个用户的虚机器互不干扰）</a:t>
            </a:r>
            <a:endParaRPr lang="en-US" altLang="zh-CN" dirty="0"/>
          </a:p>
          <a:p>
            <a:pPr lvl="1"/>
            <a:r>
              <a:rPr lang="zh-CN" altLang="en-US" b="1" dirty="0">
                <a:solidFill>
                  <a:srgbClr val="C00000"/>
                </a:solidFill>
              </a:rPr>
              <a:t>交互性</a:t>
            </a:r>
            <a:r>
              <a:rPr lang="zh-CN" altLang="en-US" dirty="0"/>
              <a:t>：系统能及时对用户的操作进行响应，   用户根据系统响应结果进一步提出新请求</a:t>
            </a:r>
            <a:r>
              <a:rPr lang="en-US" altLang="zh-CN" dirty="0"/>
              <a:t>(</a:t>
            </a:r>
            <a:r>
              <a:rPr lang="zh-CN" altLang="en-US" dirty="0"/>
              <a:t>用户直接干预每一步</a:t>
            </a:r>
            <a:r>
              <a:rPr lang="en-US" altLang="zh-CN" dirty="0"/>
              <a:t>) </a:t>
            </a:r>
            <a:r>
              <a:rPr lang="zh-CN" altLang="en-US" dirty="0"/>
              <a:t>，显著提高调试和修改程序的效率，缩短了周转时间。</a:t>
            </a:r>
          </a:p>
          <a:p>
            <a:pPr lvl="1"/>
            <a:r>
              <a:rPr lang="zh-CN" altLang="en-US" b="1" dirty="0">
                <a:solidFill>
                  <a:srgbClr val="C00000"/>
                </a:solidFill>
              </a:rPr>
              <a:t>及时性</a:t>
            </a:r>
            <a:r>
              <a:rPr lang="zh-CN" altLang="en-US" dirty="0"/>
              <a:t>：系统对用户提出的请求及时响应。</a:t>
            </a:r>
          </a:p>
          <a:p>
            <a:pPr lvl="1"/>
            <a:endParaRPr lang="zh-CN" altLang="en-US" dirty="0"/>
          </a:p>
          <a:p>
            <a:pPr lvl="1"/>
            <a:endParaRPr lang="zh-CN" altLang="en-US" dirty="0"/>
          </a:p>
        </p:txBody>
      </p:sp>
    </p:spTree>
    <p:extLst>
      <p:ext uri="{BB962C8B-B14F-4D97-AF65-F5344CB8AC3E}">
        <p14:creationId xmlns:p14="http://schemas.microsoft.com/office/powerpoint/2010/main" val="391700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p:txBody>
          <a:bodyPr/>
          <a:lstStyle/>
          <a:p>
            <a:r>
              <a:rPr lang="en-US" altLang="zh-CN" dirty="0"/>
              <a:t>1.2.4 </a:t>
            </a:r>
            <a:r>
              <a:rPr lang="zh-CN" altLang="en-US" dirty="0"/>
              <a:t>分时系统</a:t>
            </a:r>
            <a:r>
              <a:rPr lang="en-US" altLang="zh-CN" dirty="0"/>
              <a:t>(time-sharing system)</a:t>
            </a:r>
            <a:endParaRPr lang="zh-CN" altLang="en-US" dirty="0"/>
          </a:p>
        </p:txBody>
      </p:sp>
      <p:sp>
        <p:nvSpPr>
          <p:cNvPr id="2" name="内容占位符 1"/>
          <p:cNvSpPr>
            <a:spLocks noGrp="1"/>
          </p:cNvSpPr>
          <p:nvPr>
            <p:ph idx="1"/>
          </p:nvPr>
        </p:nvSpPr>
        <p:spPr>
          <a:xfrm>
            <a:off x="838200" y="1671782"/>
            <a:ext cx="4832927" cy="4505181"/>
          </a:xfrm>
        </p:spPr>
        <p:txBody>
          <a:bodyPr>
            <a:normAutofit fontScale="62500" lnSpcReduction="20000"/>
          </a:bodyPr>
          <a:lstStyle/>
          <a:p>
            <a:r>
              <a:rPr lang="zh-CN" altLang="en-US" dirty="0"/>
              <a:t>追求目标</a:t>
            </a:r>
            <a:endParaRPr lang="en-US" altLang="zh-CN" dirty="0"/>
          </a:p>
          <a:p>
            <a:pPr lvl="1"/>
            <a:r>
              <a:rPr lang="zh-CN" altLang="en-US" b="1" dirty="0">
                <a:solidFill>
                  <a:srgbClr val="C00000"/>
                </a:solidFill>
              </a:rPr>
              <a:t>及时响应</a:t>
            </a:r>
            <a:r>
              <a:rPr lang="en-US" altLang="zh-CN" dirty="0"/>
              <a:t>(</a:t>
            </a:r>
            <a:r>
              <a:rPr lang="zh-CN" altLang="en-US" dirty="0"/>
              <a:t>根据指标是响应时间</a:t>
            </a:r>
            <a:r>
              <a:rPr lang="en-US" altLang="zh-CN" dirty="0"/>
              <a:t>)</a:t>
            </a:r>
          </a:p>
          <a:p>
            <a:r>
              <a:rPr lang="zh-CN" altLang="en-US" dirty="0"/>
              <a:t>响应时间</a:t>
            </a:r>
            <a:endParaRPr lang="en-US" altLang="zh-CN" dirty="0"/>
          </a:p>
          <a:p>
            <a:pPr lvl="1"/>
            <a:r>
              <a:rPr lang="zh-CN" altLang="en-US" dirty="0"/>
              <a:t>从终端发出命令到系统给予应答所经历的时间。</a:t>
            </a:r>
          </a:p>
          <a:p>
            <a:r>
              <a:rPr lang="zh-CN" altLang="en-US" dirty="0"/>
              <a:t>影响响应时间的因素：</a:t>
            </a:r>
          </a:p>
          <a:p>
            <a:pPr lvl="1"/>
            <a:r>
              <a:rPr lang="zh-CN" altLang="en-US" dirty="0"/>
              <a:t>机器处理能力</a:t>
            </a:r>
          </a:p>
          <a:p>
            <a:pPr lvl="1"/>
            <a:r>
              <a:rPr lang="zh-CN" altLang="en-US" dirty="0"/>
              <a:t>请求服务的时间长短</a:t>
            </a:r>
          </a:p>
          <a:p>
            <a:pPr lvl="1"/>
            <a:r>
              <a:rPr lang="zh-CN" altLang="en-US" dirty="0"/>
              <a:t>系统中连接的终端数目</a:t>
            </a:r>
          </a:p>
          <a:p>
            <a:pPr lvl="1"/>
            <a:r>
              <a:rPr lang="zh-CN" altLang="en-US" dirty="0"/>
              <a:t>服务请求的分布</a:t>
            </a:r>
          </a:p>
          <a:p>
            <a:pPr lvl="1"/>
            <a:r>
              <a:rPr lang="zh-CN" altLang="en-US" dirty="0"/>
              <a:t>调度算法（</a:t>
            </a:r>
            <a:r>
              <a:rPr lang="zh-CN" altLang="en-US" b="1" dirty="0">
                <a:solidFill>
                  <a:srgbClr val="C00000"/>
                </a:solidFill>
              </a:rPr>
              <a:t>时间片的选取</a:t>
            </a:r>
            <a:r>
              <a:rPr lang="zh-CN" altLang="en-US" dirty="0"/>
              <a:t>）</a:t>
            </a:r>
          </a:p>
        </p:txBody>
      </p:sp>
      <p:pic>
        <p:nvPicPr>
          <p:cNvPr id="14" name="图片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509" y="2215653"/>
            <a:ext cx="5238425" cy="3258459"/>
          </a:xfrm>
          <a:prstGeom prst="rect">
            <a:avLst/>
          </a:prstGeom>
        </p:spPr>
      </p:pic>
    </p:spTree>
    <p:extLst>
      <p:ext uri="{BB962C8B-B14F-4D97-AF65-F5344CB8AC3E}">
        <p14:creationId xmlns:p14="http://schemas.microsoft.com/office/powerpoint/2010/main" val="274937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a:t>考试安排</a:t>
            </a:r>
            <a:endParaRPr lang="zh-CN" altLang="en-US" dirty="0"/>
          </a:p>
        </p:txBody>
      </p:sp>
      <p:sp>
        <p:nvSpPr>
          <p:cNvPr id="6147" name="Rectangle 3"/>
          <p:cNvSpPr>
            <a:spLocks noGrp="1" noChangeArrowheads="1"/>
          </p:cNvSpPr>
          <p:nvPr>
            <p:ph idx="1"/>
          </p:nvPr>
        </p:nvSpPr>
        <p:spPr/>
        <p:txBody>
          <a:bodyPr/>
          <a:lstStyle/>
          <a:p>
            <a:r>
              <a:rPr lang="zh-CN" altLang="en-US" dirty="0"/>
              <a:t>最终成绩组成：</a:t>
            </a:r>
            <a:endParaRPr lang="en-US" altLang="zh-CN" dirty="0"/>
          </a:p>
          <a:p>
            <a:pPr lvl="1"/>
            <a:r>
              <a:rPr lang="zh-CN" altLang="en-US" dirty="0"/>
              <a:t>平时成绩 </a:t>
            </a:r>
            <a:r>
              <a:rPr lang="en-US" altLang="zh-CN" dirty="0"/>
              <a:t>30%</a:t>
            </a:r>
            <a:r>
              <a:rPr lang="zh-CN" altLang="en-US" dirty="0"/>
              <a:t>：考勤、作业</a:t>
            </a:r>
            <a:endParaRPr lang="en-US" altLang="zh-CN" dirty="0"/>
          </a:p>
          <a:p>
            <a:pPr lvl="1"/>
            <a:r>
              <a:rPr lang="zh-CN" altLang="en-US" dirty="0"/>
              <a:t>期末闭卷考试 </a:t>
            </a:r>
            <a:r>
              <a:rPr lang="en-US" altLang="zh-CN" dirty="0"/>
              <a:t>70%</a:t>
            </a:r>
          </a:p>
          <a:p>
            <a:r>
              <a:rPr lang="zh-CN" altLang="en-US" dirty="0"/>
              <a:t>期末考试安排：预计第</a:t>
            </a:r>
            <a:r>
              <a:rPr lang="en-US" altLang="zh-CN" dirty="0"/>
              <a:t>9</a:t>
            </a:r>
            <a:r>
              <a:rPr lang="zh-CN" altLang="en-US" dirty="0"/>
              <a:t>周（待定？我会尽快确认通知）</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p:txBody>
          <a:bodyPr/>
          <a:lstStyle/>
          <a:p>
            <a:r>
              <a:rPr lang="en-US" altLang="zh-CN" dirty="0"/>
              <a:t>1.2.4 </a:t>
            </a:r>
            <a:r>
              <a:rPr lang="zh-CN" altLang="en-US" dirty="0"/>
              <a:t>分时系统</a:t>
            </a:r>
            <a:r>
              <a:rPr lang="en-US" altLang="zh-CN" dirty="0"/>
              <a:t>(time-sharing system)</a:t>
            </a:r>
            <a:endParaRPr lang="zh-CN" altLang="en-US" dirty="0"/>
          </a:p>
        </p:txBody>
      </p:sp>
      <p:sp>
        <p:nvSpPr>
          <p:cNvPr id="2" name="内容占位符 1"/>
          <p:cNvSpPr>
            <a:spLocks noGrp="1"/>
          </p:cNvSpPr>
          <p:nvPr>
            <p:ph idx="1"/>
          </p:nvPr>
        </p:nvSpPr>
        <p:spPr/>
        <p:txBody>
          <a:bodyPr>
            <a:normAutofit fontScale="70000" lnSpcReduction="20000"/>
          </a:bodyPr>
          <a:lstStyle/>
          <a:p>
            <a:r>
              <a:rPr lang="zh-CN" altLang="en-US" dirty="0"/>
              <a:t>分时系统的主要问题</a:t>
            </a:r>
            <a:endParaRPr lang="en-US" altLang="zh-CN" dirty="0"/>
          </a:p>
          <a:p>
            <a:pPr lvl="1"/>
            <a:r>
              <a:rPr lang="zh-CN" altLang="en-US" b="1" dirty="0">
                <a:solidFill>
                  <a:srgbClr val="C00000"/>
                </a:solidFill>
              </a:rPr>
              <a:t>及时接受输入</a:t>
            </a:r>
            <a:r>
              <a:rPr lang="zh-CN" altLang="en-US" dirty="0"/>
              <a:t>：多个</a:t>
            </a:r>
            <a:r>
              <a:rPr lang="en-US" altLang="zh-CN" dirty="0"/>
              <a:t>I/O</a:t>
            </a:r>
            <a:r>
              <a:rPr lang="zh-CN" altLang="en-US" dirty="0"/>
              <a:t>端口，设立多路缓冲区</a:t>
            </a:r>
          </a:p>
          <a:p>
            <a:pPr lvl="1"/>
            <a:r>
              <a:rPr lang="zh-CN" altLang="en-US" b="1" dirty="0">
                <a:solidFill>
                  <a:srgbClr val="C00000"/>
                </a:solidFill>
              </a:rPr>
              <a:t>及时响应</a:t>
            </a:r>
            <a:r>
              <a:rPr lang="zh-CN" altLang="en-US" dirty="0"/>
              <a:t>：</a:t>
            </a:r>
          </a:p>
          <a:p>
            <a:pPr lvl="2">
              <a:spcBef>
                <a:spcPts val="0"/>
              </a:spcBef>
            </a:pPr>
            <a:r>
              <a:rPr lang="zh-CN" altLang="en-US" dirty="0"/>
              <a:t>提高对换速度（快速外存）、</a:t>
            </a:r>
          </a:p>
          <a:p>
            <a:pPr lvl="2">
              <a:spcBef>
                <a:spcPts val="0"/>
              </a:spcBef>
            </a:pPr>
            <a:r>
              <a:rPr lang="zh-CN" altLang="en-US" dirty="0"/>
              <a:t>限制用户数目、</a:t>
            </a:r>
          </a:p>
          <a:p>
            <a:pPr lvl="2">
              <a:spcBef>
                <a:spcPts val="0"/>
              </a:spcBef>
            </a:pPr>
            <a:r>
              <a:rPr lang="zh-CN" altLang="en-US" dirty="0"/>
              <a:t>缩短时间片（可能引起对换次数增多，开销增大，程序总运行时间增大）</a:t>
            </a:r>
          </a:p>
          <a:p>
            <a:pPr lvl="1"/>
            <a:r>
              <a:rPr lang="zh-CN" altLang="en-US" b="1" dirty="0">
                <a:solidFill>
                  <a:srgbClr val="C00000"/>
                </a:solidFill>
              </a:rPr>
              <a:t>减少对换信息量</a:t>
            </a:r>
            <a:r>
              <a:rPr lang="zh-CN" altLang="en-US" dirty="0"/>
              <a:t>：</a:t>
            </a:r>
          </a:p>
          <a:p>
            <a:pPr lvl="2">
              <a:spcBef>
                <a:spcPts val="0"/>
              </a:spcBef>
            </a:pPr>
            <a:r>
              <a:rPr lang="zh-CN" altLang="en-US" dirty="0"/>
              <a:t>可重入代码</a:t>
            </a:r>
            <a:r>
              <a:rPr lang="en-US" altLang="zh-CN" dirty="0"/>
              <a:t>(re-entrant code)</a:t>
            </a:r>
            <a:r>
              <a:rPr lang="zh-CN" altLang="en-US" dirty="0"/>
              <a:t>；</a:t>
            </a:r>
          </a:p>
          <a:p>
            <a:pPr lvl="2">
              <a:spcBef>
                <a:spcPts val="0"/>
              </a:spcBef>
            </a:pPr>
            <a:r>
              <a:rPr lang="zh-CN" altLang="en-US" dirty="0"/>
              <a:t>请求页式存储管理：只对换部分程序</a:t>
            </a:r>
          </a:p>
          <a:p>
            <a:pPr lvl="1"/>
            <a:r>
              <a:rPr lang="zh-CN" altLang="en-US" dirty="0"/>
              <a:t>分时系统与批处理系统结合</a:t>
            </a:r>
          </a:p>
          <a:p>
            <a:pPr lvl="2"/>
            <a:r>
              <a:rPr lang="zh-CN" altLang="en-US" dirty="0"/>
              <a:t>原则：分时优先，批处理在后</a:t>
            </a:r>
          </a:p>
          <a:p>
            <a:pPr lvl="3"/>
            <a:r>
              <a:rPr lang="zh-CN" altLang="en-US" dirty="0"/>
              <a:t>“前台”：需频繁交互的作业</a:t>
            </a:r>
          </a:p>
          <a:p>
            <a:pPr lvl="3"/>
            <a:r>
              <a:rPr lang="zh-CN" altLang="en-US" dirty="0"/>
              <a:t>“后台”：时间性要求不强的作业</a:t>
            </a:r>
          </a:p>
          <a:p>
            <a:pPr lvl="1"/>
            <a:endParaRPr lang="zh-CN" altLang="en-US" dirty="0"/>
          </a:p>
        </p:txBody>
      </p:sp>
    </p:spTree>
    <p:extLst>
      <p:ext uri="{BB962C8B-B14F-4D97-AF65-F5344CB8AC3E}">
        <p14:creationId xmlns:p14="http://schemas.microsoft.com/office/powerpoint/2010/main" val="3007532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en-US" altLang="zh-CN" dirty="0"/>
              <a:t>1.2.5 </a:t>
            </a:r>
            <a:r>
              <a:rPr lang="zh-CN" altLang="en-US" dirty="0"/>
              <a:t>实时系统</a:t>
            </a:r>
            <a:r>
              <a:rPr lang="en-US" altLang="zh-CN" dirty="0"/>
              <a:t>(real-time system)</a:t>
            </a:r>
          </a:p>
        </p:txBody>
      </p:sp>
      <p:sp>
        <p:nvSpPr>
          <p:cNvPr id="34819" name="Rectangle 3"/>
          <p:cNvSpPr>
            <a:spLocks noGrp="1" noChangeArrowheads="1"/>
          </p:cNvSpPr>
          <p:nvPr>
            <p:ph idx="1"/>
          </p:nvPr>
        </p:nvSpPr>
        <p:spPr/>
        <p:txBody>
          <a:bodyPr>
            <a:normAutofit fontScale="77500" lnSpcReduction="20000"/>
          </a:bodyPr>
          <a:lstStyle/>
          <a:p>
            <a:r>
              <a:rPr lang="zh-CN" altLang="en-US" dirty="0"/>
              <a:t>实时系统</a:t>
            </a:r>
            <a:r>
              <a:rPr lang="en-US" altLang="zh-CN" dirty="0"/>
              <a:t>(real-time system)</a:t>
            </a:r>
          </a:p>
          <a:p>
            <a:pPr lvl="1"/>
            <a:r>
              <a:rPr lang="zh-CN" altLang="en-US" dirty="0"/>
              <a:t>所谓“实时” 即“及时”，是指系统能及时</a:t>
            </a:r>
            <a:r>
              <a:rPr lang="en-US" altLang="zh-CN" dirty="0"/>
              <a:t>(</a:t>
            </a:r>
            <a:r>
              <a:rPr lang="zh-CN" altLang="en-US" dirty="0"/>
              <a:t>或即时</a:t>
            </a:r>
            <a:r>
              <a:rPr lang="en-US" altLang="zh-CN" dirty="0"/>
              <a:t>)</a:t>
            </a:r>
            <a:r>
              <a:rPr lang="zh-CN" altLang="en-US" dirty="0"/>
              <a:t>响应外部事件的请求</a:t>
            </a:r>
            <a:r>
              <a:rPr lang="en-US" altLang="zh-CN" dirty="0"/>
              <a:t>,</a:t>
            </a:r>
            <a:r>
              <a:rPr lang="zh-CN" altLang="en-US" dirty="0"/>
              <a:t>在规定的时间内完成对该事件的处理，并控制所有实时任务协调一致地运行。</a:t>
            </a:r>
          </a:p>
          <a:p>
            <a:pPr lvl="1"/>
            <a:r>
              <a:rPr lang="zh-CN" altLang="en-US" dirty="0"/>
              <a:t>必须保证实时性和高可靠性，对系统的效率则放在第二位。</a:t>
            </a:r>
          </a:p>
          <a:p>
            <a:r>
              <a:rPr lang="zh-CN" altLang="en-US" dirty="0"/>
              <a:t>分类：</a:t>
            </a:r>
          </a:p>
          <a:p>
            <a:pPr lvl="1"/>
            <a:r>
              <a:rPr lang="zh-CN" altLang="en-US" b="1" dirty="0">
                <a:solidFill>
                  <a:srgbClr val="C00000"/>
                </a:solidFill>
              </a:rPr>
              <a:t>实时控制系统</a:t>
            </a:r>
            <a:r>
              <a:rPr lang="zh-CN" altLang="en-US" dirty="0"/>
              <a:t>：通常是指以计算机为中心的生产过程控制系统，又称计算机控制系统</a:t>
            </a:r>
            <a:r>
              <a:rPr lang="en-US" altLang="zh-CN" dirty="0"/>
              <a:t>.</a:t>
            </a:r>
          </a:p>
          <a:p>
            <a:pPr lvl="2"/>
            <a:r>
              <a:rPr lang="zh-CN" altLang="en-US" dirty="0"/>
              <a:t>例如：铁冶炼和钢板轧制的自动控制、炼油、化工生产过程的自动控制等。</a:t>
            </a:r>
          </a:p>
          <a:p>
            <a:pPr lvl="1"/>
            <a:r>
              <a:rPr lang="zh-CN" altLang="en-US" b="1" dirty="0">
                <a:solidFill>
                  <a:srgbClr val="C00000"/>
                </a:solidFill>
              </a:rPr>
              <a:t>实时信息处理系统</a:t>
            </a:r>
            <a:r>
              <a:rPr lang="zh-CN" altLang="en-US" dirty="0"/>
              <a:t>：计算机及时接收从远程终端发来的服务请求，根据用户提出的问题对信息进行检索和处理，并在很短时间内对用户做出正确回答。</a:t>
            </a:r>
          </a:p>
          <a:p>
            <a:pPr lvl="2"/>
            <a:r>
              <a:rPr lang="zh-CN" altLang="en-US" dirty="0"/>
              <a:t>例如：机票订购系统、情报检索系统等。</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3"/>
          <p:cNvSpPr>
            <a:spLocks noGrp="1"/>
          </p:cNvSpPr>
          <p:nvPr>
            <p:ph type="title"/>
          </p:nvPr>
        </p:nvSpPr>
        <p:spPr/>
        <p:txBody>
          <a:bodyPr/>
          <a:lstStyle/>
          <a:p>
            <a:r>
              <a:rPr lang="en-US" altLang="zh-CN" dirty="0"/>
              <a:t>1.2.5 </a:t>
            </a:r>
            <a:r>
              <a:rPr lang="zh-CN" altLang="en-US" dirty="0"/>
              <a:t>实时系统</a:t>
            </a:r>
            <a:r>
              <a:rPr lang="en-US" altLang="zh-CN" dirty="0"/>
              <a:t>(real-time system)</a:t>
            </a:r>
            <a:endParaRPr lang="zh-CN" altLang="en-US" dirty="0"/>
          </a:p>
        </p:txBody>
      </p:sp>
      <p:sp>
        <p:nvSpPr>
          <p:cNvPr id="5" name="内容占位符 4"/>
          <p:cNvSpPr>
            <a:spLocks noGrp="1"/>
          </p:cNvSpPr>
          <p:nvPr>
            <p:ph idx="1"/>
          </p:nvPr>
        </p:nvSpPr>
        <p:spPr>
          <a:xfrm>
            <a:off x="838200" y="1671782"/>
            <a:ext cx="10515600" cy="4505181"/>
          </a:xfrm>
        </p:spPr>
        <p:txBody>
          <a:bodyPr>
            <a:normAutofit/>
          </a:bodyPr>
          <a:lstStyle/>
          <a:p>
            <a:r>
              <a:rPr lang="zh-CN" altLang="en-US" sz="1600" dirty="0"/>
              <a:t>常见实时系统：</a:t>
            </a:r>
          </a:p>
          <a:p>
            <a:pPr lvl="1"/>
            <a:r>
              <a:rPr lang="zh-CN" altLang="en-US" sz="1400" b="1" dirty="0">
                <a:solidFill>
                  <a:srgbClr val="C00000"/>
                </a:solidFill>
              </a:rPr>
              <a:t>实时过程控制</a:t>
            </a:r>
          </a:p>
          <a:p>
            <a:pPr lvl="2">
              <a:spcBef>
                <a:spcPts val="0"/>
              </a:spcBef>
            </a:pPr>
            <a:r>
              <a:rPr lang="zh-CN" altLang="en-US" sz="1200" dirty="0"/>
              <a:t>工业控制，军事控制，</a:t>
            </a:r>
            <a:r>
              <a:rPr lang="en-US" altLang="zh-CN" sz="1200" dirty="0"/>
              <a:t>...</a:t>
            </a:r>
          </a:p>
          <a:p>
            <a:pPr lvl="1"/>
            <a:r>
              <a:rPr lang="zh-CN" altLang="en-US" sz="1400" b="1" dirty="0">
                <a:solidFill>
                  <a:srgbClr val="C00000"/>
                </a:solidFill>
              </a:rPr>
              <a:t>实时通信（信息）处理</a:t>
            </a:r>
          </a:p>
          <a:p>
            <a:pPr lvl="2">
              <a:spcBef>
                <a:spcPts val="0"/>
              </a:spcBef>
            </a:pPr>
            <a:r>
              <a:rPr lang="zh-CN" altLang="en-US" sz="1200" dirty="0"/>
              <a:t>电讯（自动交换），银行，飞机订票</a:t>
            </a:r>
          </a:p>
          <a:p>
            <a:pPr lvl="2">
              <a:spcBef>
                <a:spcPts val="0"/>
              </a:spcBef>
            </a:pPr>
            <a:r>
              <a:rPr lang="zh-CN" altLang="en-US" sz="1200" dirty="0"/>
              <a:t>股市行情</a:t>
            </a:r>
          </a:p>
          <a:p>
            <a:endParaRPr lang="zh-CN" altLang="en-US" sz="1600" dirty="0"/>
          </a:p>
        </p:txBody>
      </p:sp>
      <p:pic>
        <p:nvPicPr>
          <p:cNvPr id="11" name="图片 10"/>
          <p:cNvPicPr>
            <a:picLocks noChangeAspect="1"/>
          </p:cNvPicPr>
          <p:nvPr/>
        </p:nvPicPr>
        <p:blipFill>
          <a:blip r:embed="rId2"/>
          <a:stretch>
            <a:fillRect/>
          </a:stretch>
        </p:blipFill>
        <p:spPr>
          <a:xfrm>
            <a:off x="1499572" y="4637374"/>
            <a:ext cx="2696658" cy="1903734"/>
          </a:xfrm>
          <a:prstGeom prst="rect">
            <a:avLst/>
          </a:prstGeom>
        </p:spPr>
      </p:pic>
      <p:pic>
        <p:nvPicPr>
          <p:cNvPr id="12" name="图片 11"/>
          <p:cNvPicPr>
            <a:picLocks noChangeAspect="1"/>
          </p:cNvPicPr>
          <p:nvPr/>
        </p:nvPicPr>
        <p:blipFill>
          <a:blip r:embed="rId3"/>
          <a:stretch>
            <a:fillRect/>
          </a:stretch>
        </p:blipFill>
        <p:spPr>
          <a:xfrm>
            <a:off x="5024943" y="2172384"/>
            <a:ext cx="2752076" cy="2150954"/>
          </a:xfrm>
          <a:prstGeom prst="rect">
            <a:avLst/>
          </a:prstGeom>
        </p:spPr>
      </p:pic>
      <p:pic>
        <p:nvPicPr>
          <p:cNvPr id="16" name="图片占位符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856" y="2172384"/>
            <a:ext cx="3862395" cy="2150954"/>
          </a:xfrm>
          <a:prstGeom prst="rect">
            <a:avLst/>
          </a:prstGeom>
        </p:spPr>
      </p:pic>
      <p:pic>
        <p:nvPicPr>
          <p:cNvPr id="17" name="图片 16"/>
          <p:cNvPicPr>
            <a:picLocks noChangeAspect="1"/>
          </p:cNvPicPr>
          <p:nvPr/>
        </p:nvPicPr>
        <p:blipFill>
          <a:blip r:embed="rId5"/>
          <a:stretch>
            <a:fillRect/>
          </a:stretch>
        </p:blipFill>
        <p:spPr>
          <a:xfrm>
            <a:off x="5705581" y="4637374"/>
            <a:ext cx="2938373" cy="1903734"/>
          </a:xfrm>
          <a:prstGeom prst="rect">
            <a:avLst/>
          </a:prstGeom>
        </p:spPr>
      </p:pic>
      <p:pic>
        <p:nvPicPr>
          <p:cNvPr id="21" name="图片占位符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1054" y="4555205"/>
            <a:ext cx="1991374" cy="1991374"/>
          </a:xfrm>
          <a:prstGeom prst="rect">
            <a:avLst/>
          </a:prstGeom>
        </p:spPr>
      </p:pic>
    </p:spTree>
    <p:extLst>
      <p:ext uri="{BB962C8B-B14F-4D97-AF65-F5344CB8AC3E}">
        <p14:creationId xmlns:p14="http://schemas.microsoft.com/office/powerpoint/2010/main" val="3818228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US" altLang="zh-CN" dirty="0"/>
              <a:t>1.2.5 </a:t>
            </a:r>
            <a:r>
              <a:rPr lang="zh-CN" altLang="en-US" dirty="0"/>
              <a:t>实时系统</a:t>
            </a:r>
            <a:r>
              <a:rPr lang="en-US" altLang="zh-CN" dirty="0"/>
              <a:t>(real-time system)</a:t>
            </a:r>
          </a:p>
        </p:txBody>
      </p:sp>
      <p:sp>
        <p:nvSpPr>
          <p:cNvPr id="35842" name="Rectangle 2"/>
          <p:cNvSpPr>
            <a:spLocks noGrp="1" noChangeArrowheads="1"/>
          </p:cNvSpPr>
          <p:nvPr>
            <p:ph idx="1"/>
          </p:nvPr>
        </p:nvSpPr>
        <p:spPr/>
        <p:txBody>
          <a:bodyPr>
            <a:noAutofit/>
          </a:bodyPr>
          <a:lstStyle/>
          <a:p>
            <a:r>
              <a:rPr lang="zh-CN" altLang="en-US" sz="2000" dirty="0"/>
              <a:t>要求</a:t>
            </a:r>
            <a:endParaRPr lang="en-US" altLang="zh-CN" sz="2000" dirty="0"/>
          </a:p>
          <a:p>
            <a:pPr lvl="1"/>
            <a:r>
              <a:rPr lang="zh-CN" altLang="en-US" sz="1600" dirty="0"/>
              <a:t>响应时间短，在一定范围之内；</a:t>
            </a:r>
            <a:endParaRPr lang="en-US" altLang="zh-CN" sz="1600" dirty="0"/>
          </a:p>
          <a:p>
            <a:pPr lvl="1"/>
            <a:r>
              <a:rPr lang="zh-CN" altLang="en-US" sz="1600" dirty="0"/>
              <a:t>系统可靠性高；</a:t>
            </a:r>
          </a:p>
          <a:p>
            <a:r>
              <a:rPr lang="zh-CN" altLang="en-US" sz="2000" dirty="0"/>
              <a:t>实时系统任务的类型：</a:t>
            </a:r>
          </a:p>
          <a:p>
            <a:pPr lvl="1"/>
            <a:r>
              <a:rPr lang="zh-CN" altLang="en-US" sz="1600" dirty="0"/>
              <a:t>按任务执行时是否周期性</a:t>
            </a:r>
          </a:p>
          <a:p>
            <a:pPr lvl="2"/>
            <a:r>
              <a:rPr lang="zh-CN" altLang="en-US" sz="1400" dirty="0"/>
              <a:t>周期性实时任务</a:t>
            </a:r>
            <a:r>
              <a:rPr lang="en-US" altLang="zh-CN" sz="1400" dirty="0"/>
              <a:t>:</a:t>
            </a:r>
            <a:r>
              <a:rPr lang="zh-CN" altLang="en-US" sz="1400" dirty="0"/>
              <a:t>温度控制</a:t>
            </a:r>
          </a:p>
          <a:p>
            <a:pPr lvl="2"/>
            <a:r>
              <a:rPr lang="zh-CN" altLang="en-US" sz="1400" dirty="0"/>
              <a:t>非周期性实时任务：截止时间</a:t>
            </a:r>
            <a:r>
              <a:rPr lang="en-US" altLang="zh-CN" sz="1400" dirty="0"/>
              <a:t>(deadline)</a:t>
            </a:r>
            <a:r>
              <a:rPr lang="zh-CN" altLang="en-US" sz="1400" dirty="0"/>
              <a:t>，开始截止时间（最晚开始时间）和完成截止时间（最晚完成时间）</a:t>
            </a:r>
          </a:p>
          <a:p>
            <a:pPr lvl="1"/>
            <a:r>
              <a:rPr lang="zh-CN" altLang="en-US" sz="1600" dirty="0"/>
              <a:t>按截止时间的要求</a:t>
            </a:r>
          </a:p>
          <a:p>
            <a:pPr lvl="2"/>
            <a:r>
              <a:rPr lang="zh-CN" altLang="en-US" sz="1400" dirty="0"/>
              <a:t>硬实时任务</a:t>
            </a:r>
            <a:r>
              <a:rPr lang="en-US" altLang="zh-CN" sz="1400" dirty="0"/>
              <a:t>(hard real-time task)</a:t>
            </a:r>
            <a:r>
              <a:rPr lang="zh-CN" altLang="en-US" sz="1400" dirty="0"/>
              <a:t>：系统必须满足任务</a:t>
            </a:r>
            <a:r>
              <a:rPr lang="zh-CN" altLang="en-US" sz="1400" dirty="0">
                <a:solidFill>
                  <a:srgbClr val="C00000"/>
                </a:solidFill>
              </a:rPr>
              <a:t>对于截止时间的要求，否则后果难以预测。</a:t>
            </a:r>
            <a:endParaRPr lang="en-US" altLang="zh-CN" sz="1400" dirty="0">
              <a:solidFill>
                <a:srgbClr val="C00000"/>
              </a:solidFill>
            </a:endParaRPr>
          </a:p>
          <a:p>
            <a:pPr lvl="2"/>
            <a:r>
              <a:rPr lang="zh-CN" altLang="en-US" sz="1400" dirty="0"/>
              <a:t>软实时任务</a:t>
            </a:r>
            <a:r>
              <a:rPr lang="en-US" altLang="zh-CN" sz="1400" dirty="0"/>
              <a:t>(soft real-time task)</a:t>
            </a:r>
            <a:r>
              <a:rPr lang="zh-CN" altLang="en-US" sz="1400" dirty="0"/>
              <a:t>：系统原则上满足截止时间，但是可以偶尔错过，不会造成太严重的后果。</a:t>
            </a:r>
            <a:endParaRPr lang="en-US" altLang="zh-CN"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下列哪一个实时系统属于硬实时任务（）</a:t>
            </a:r>
          </a:p>
        </p:txBody>
      </p:sp>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信息查询系统</a:t>
            </a: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多媒体实时直播系统</a:t>
            </a:r>
          </a:p>
        </p:txBody>
      </p:sp>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武器控制系统</a:t>
            </a:r>
          </a:p>
        </p:txBody>
      </p:sp>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火车票订票系统</a:t>
            </a:r>
          </a:p>
        </p:txBody>
      </p:sp>
      <p:sp>
        <p:nvSpPr>
          <p:cNvPr id="10" name="椭圆 9"/>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12192000" cy="635000"/>
            <a:chOff x="0" y="0"/>
            <a:chExt cx="12192000" cy="635000"/>
          </a:xfrm>
        </p:grpSpPr>
        <p:sp>
          <p:nvSpPr>
            <p:cNvPr id="15"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6703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a:spLocks noGrp="1"/>
          </p:cNvSpPr>
          <p:nvPr>
            <p:ph type="title"/>
          </p:nvPr>
        </p:nvSpPr>
        <p:spPr/>
        <p:txBody>
          <a:bodyPr/>
          <a:lstStyle/>
          <a:p>
            <a:r>
              <a:rPr lang="en-US" altLang="zh-CN" dirty="0"/>
              <a:t>1.2.5 </a:t>
            </a:r>
            <a:r>
              <a:rPr lang="zh-CN" altLang="en-US" dirty="0"/>
              <a:t>实时系统</a:t>
            </a:r>
            <a:r>
              <a:rPr lang="en-US" altLang="zh-CN" dirty="0"/>
              <a:t>(real-time system)</a:t>
            </a:r>
            <a:endParaRPr lang="zh-CN" altLang="en-US" dirty="0"/>
          </a:p>
        </p:txBody>
      </p:sp>
      <p:sp>
        <p:nvSpPr>
          <p:cNvPr id="2" name="内容占位符 1"/>
          <p:cNvSpPr>
            <a:spLocks noGrp="1"/>
          </p:cNvSpPr>
          <p:nvPr>
            <p:ph idx="1"/>
          </p:nvPr>
        </p:nvSpPr>
        <p:spPr/>
        <p:txBody>
          <a:bodyPr>
            <a:normAutofit fontScale="62500" lnSpcReduction="20000"/>
          </a:bodyPr>
          <a:lstStyle/>
          <a:p>
            <a:r>
              <a:rPr lang="zh-CN" altLang="en-US" dirty="0"/>
              <a:t>实时系统的特征：</a:t>
            </a:r>
          </a:p>
          <a:p>
            <a:pPr lvl="1"/>
            <a:r>
              <a:rPr lang="zh-CN" altLang="en-US" b="1" dirty="0">
                <a:solidFill>
                  <a:srgbClr val="C00000"/>
                </a:solidFill>
              </a:rPr>
              <a:t>实时时钟管理：</a:t>
            </a:r>
            <a:r>
              <a:rPr lang="zh-CN" altLang="en-US" dirty="0"/>
              <a:t>提供系统日期和时间、定时和延时等时钟管理功能；</a:t>
            </a:r>
          </a:p>
          <a:p>
            <a:pPr lvl="1"/>
            <a:r>
              <a:rPr lang="zh-CN" altLang="en-US" b="1" dirty="0">
                <a:solidFill>
                  <a:srgbClr val="C00000"/>
                </a:solidFill>
              </a:rPr>
              <a:t>过载保护：</a:t>
            </a:r>
            <a:r>
              <a:rPr lang="zh-CN" altLang="en-US" dirty="0"/>
              <a:t>缓冲区排队，丢弃某些任务，动态调整任务周期；</a:t>
            </a:r>
          </a:p>
          <a:p>
            <a:pPr lvl="2"/>
            <a:r>
              <a:rPr lang="zh-CN" altLang="en-US" dirty="0"/>
              <a:t>过载是指进入系统的任务数目超出系统的处理能力。</a:t>
            </a:r>
          </a:p>
          <a:p>
            <a:pPr lvl="1"/>
            <a:r>
              <a:rPr lang="zh-CN" altLang="en-US" b="1" dirty="0">
                <a:solidFill>
                  <a:srgbClr val="C00000"/>
                </a:solidFill>
              </a:rPr>
              <a:t>高度可靠性和安全性：</a:t>
            </a:r>
            <a:r>
              <a:rPr lang="zh-CN" altLang="en-US" dirty="0"/>
              <a:t>容错能力（如故障自动复位）和冗余备份（双机，关键部件）；</a:t>
            </a:r>
          </a:p>
          <a:p>
            <a:r>
              <a:rPr lang="zh-CN" altLang="en-US" dirty="0"/>
              <a:t>主要追求目标：</a:t>
            </a:r>
          </a:p>
          <a:p>
            <a:pPr lvl="1"/>
            <a:r>
              <a:rPr lang="zh-CN" altLang="en-US" dirty="0"/>
              <a:t>对外部请求在严格时间范围内作出反应</a:t>
            </a:r>
          </a:p>
          <a:p>
            <a:pPr lvl="1"/>
            <a:r>
              <a:rPr lang="zh-CN" altLang="en-US" dirty="0"/>
              <a:t>高可靠性</a:t>
            </a:r>
          </a:p>
          <a:p>
            <a:pPr lvl="1"/>
            <a:r>
              <a:rPr lang="zh-CN" altLang="en-US" dirty="0"/>
              <a:t>安全性</a:t>
            </a:r>
          </a:p>
          <a:p>
            <a:pPr lvl="1"/>
            <a:r>
              <a:rPr lang="zh-CN" altLang="en-US" dirty="0"/>
              <a:t>完整性</a:t>
            </a:r>
          </a:p>
          <a:p>
            <a:r>
              <a:rPr lang="zh-CN" altLang="en-US" dirty="0"/>
              <a:t>实时系统必须和先进的技术装备相结合。</a:t>
            </a:r>
          </a:p>
        </p:txBody>
      </p:sp>
    </p:spTree>
    <p:extLst>
      <p:ext uri="{BB962C8B-B14F-4D97-AF65-F5344CB8AC3E}">
        <p14:creationId xmlns:p14="http://schemas.microsoft.com/office/powerpoint/2010/main" val="1311077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title"/>
          </p:nvPr>
        </p:nvSpPr>
        <p:spPr/>
        <p:txBody>
          <a:bodyPr/>
          <a:lstStyle/>
          <a:p>
            <a:r>
              <a:rPr lang="en-US" altLang="zh-CN" dirty="0"/>
              <a:t>1.2.5 </a:t>
            </a:r>
            <a:r>
              <a:rPr lang="zh-CN" altLang="en-US" dirty="0"/>
              <a:t>实时系统</a:t>
            </a:r>
            <a:r>
              <a:rPr lang="en-US" altLang="zh-CN" dirty="0"/>
              <a:t>(real-time system)</a:t>
            </a:r>
            <a:endParaRPr lang="zh-CN" altLang="en-US" dirty="0"/>
          </a:p>
        </p:txBody>
      </p:sp>
      <p:sp>
        <p:nvSpPr>
          <p:cNvPr id="4" name="内容占位符 3"/>
          <p:cNvSpPr>
            <a:spLocks noGrp="1"/>
          </p:cNvSpPr>
          <p:nvPr>
            <p:ph idx="1"/>
          </p:nvPr>
        </p:nvSpPr>
        <p:spPr/>
        <p:txBody>
          <a:bodyPr/>
          <a:lstStyle/>
          <a:p>
            <a:r>
              <a:rPr lang="zh-CN" altLang="en-US" dirty="0"/>
              <a:t>实时系统与分时系统的比较 </a:t>
            </a:r>
          </a:p>
        </p:txBody>
      </p:sp>
      <p:graphicFrame>
        <p:nvGraphicFramePr>
          <p:cNvPr id="6" name="表格 5"/>
          <p:cNvGraphicFramePr>
            <a:graphicFrameLocks noGrp="1"/>
          </p:cNvGraphicFramePr>
          <p:nvPr>
            <p:extLst>
              <p:ext uri="{D42A27DB-BD31-4B8C-83A1-F6EECF244321}">
                <p14:modId xmlns:p14="http://schemas.microsoft.com/office/powerpoint/2010/main" val="1289190793"/>
              </p:ext>
            </p:extLst>
          </p:nvPr>
        </p:nvGraphicFramePr>
        <p:xfrm>
          <a:off x="997547" y="2402741"/>
          <a:ext cx="9835830" cy="3850640"/>
        </p:xfrm>
        <a:graphic>
          <a:graphicData uri="http://schemas.openxmlformats.org/drawingml/2006/table">
            <a:tbl>
              <a:tblPr firstRow="1" bandRow="1">
                <a:tableStyleId>{5C22544A-7EE6-4342-B048-85BDC9FD1C3A}</a:tableStyleId>
              </a:tblPr>
              <a:tblGrid>
                <a:gridCol w="1052233">
                  <a:extLst>
                    <a:ext uri="{9D8B030D-6E8A-4147-A177-3AD203B41FA5}">
                      <a16:colId xmlns:a16="http://schemas.microsoft.com/office/drawing/2014/main" val="20000"/>
                    </a:ext>
                  </a:extLst>
                </a:gridCol>
                <a:gridCol w="4465320">
                  <a:extLst>
                    <a:ext uri="{9D8B030D-6E8A-4147-A177-3AD203B41FA5}">
                      <a16:colId xmlns:a16="http://schemas.microsoft.com/office/drawing/2014/main" val="20001"/>
                    </a:ext>
                  </a:extLst>
                </a:gridCol>
                <a:gridCol w="4318277">
                  <a:extLst>
                    <a:ext uri="{9D8B030D-6E8A-4147-A177-3AD203B41FA5}">
                      <a16:colId xmlns:a16="http://schemas.microsoft.com/office/drawing/2014/main" val="20002"/>
                    </a:ext>
                  </a:extLst>
                </a:gridCol>
              </a:tblGrid>
              <a:tr h="370840">
                <a:tc>
                  <a:txBody>
                    <a:bodyPr/>
                    <a:lstStyle/>
                    <a:p>
                      <a:endParaRPr lang="zh-CN" altLang="en-US" dirty="0">
                        <a:latin typeface="华文中宋" panose="02010600040101010101" pitchFamily="2" charset="-122"/>
                        <a:ea typeface="华文中宋" panose="02010600040101010101" pitchFamily="2" charset="-122"/>
                      </a:endParaRPr>
                    </a:p>
                  </a:txBody>
                  <a:tcPr/>
                </a:tc>
                <a:tc>
                  <a:txBody>
                    <a:bodyPr/>
                    <a:lstStyle/>
                    <a:p>
                      <a:r>
                        <a:rPr lang="zh-CN" altLang="en-US" sz="1800" kern="1200" dirty="0">
                          <a:solidFill>
                            <a:schemeClr val="bg1"/>
                          </a:solidFill>
                          <a:effectLst/>
                          <a:latin typeface="华文中宋" panose="02010600040101010101" pitchFamily="2" charset="-122"/>
                          <a:ea typeface="华文中宋" panose="02010600040101010101" pitchFamily="2" charset="-122"/>
                          <a:cs typeface="+mn-cs"/>
                        </a:rPr>
                        <a:t>实时系统</a:t>
                      </a:r>
                      <a:endParaRPr lang="zh-CN" altLang="en-US" dirty="0">
                        <a:solidFill>
                          <a:schemeClr val="bg1"/>
                        </a:solidFill>
                        <a:latin typeface="华文中宋" panose="02010600040101010101" pitchFamily="2" charset="-122"/>
                        <a:ea typeface="华文中宋" panose="02010600040101010101" pitchFamily="2" charset="-122"/>
                      </a:endParaRPr>
                    </a:p>
                  </a:txBody>
                  <a:tcPr/>
                </a:tc>
                <a:tc>
                  <a:txBody>
                    <a:bodyPr/>
                    <a:lstStyle/>
                    <a:p>
                      <a:r>
                        <a:rPr lang="zh-CN" altLang="en-US" dirty="0">
                          <a:latin typeface="华文中宋" panose="02010600040101010101" pitchFamily="2" charset="-122"/>
                          <a:ea typeface="华文中宋" panose="02010600040101010101" pitchFamily="2" charset="-122"/>
                        </a:rPr>
                        <a:t>分时系统</a:t>
                      </a:r>
                    </a:p>
                  </a:txBody>
                  <a:tcPr/>
                </a:tc>
                <a:extLst>
                  <a:ext uri="{0D108BD9-81ED-4DB2-BD59-A6C34878D82A}">
                    <a16:rowId xmlns:a16="http://schemas.microsoft.com/office/drawing/2014/main" val="10000"/>
                  </a:ext>
                </a:extLst>
              </a:tr>
              <a:tr h="370840">
                <a:tc>
                  <a:txBody>
                    <a:bodyPr/>
                    <a:lstStyle/>
                    <a:p>
                      <a:r>
                        <a:rPr lang="zh-CN" altLang="en-US" dirty="0">
                          <a:latin typeface="华文中宋" panose="02010600040101010101" pitchFamily="2" charset="-122"/>
                          <a:ea typeface="华文中宋" panose="02010600040101010101" pitchFamily="2" charset="-122"/>
                        </a:rPr>
                        <a:t>多路性</a:t>
                      </a:r>
                    </a:p>
                  </a:txBody>
                  <a:tcPr/>
                </a:tc>
                <a:tc>
                  <a:txBody>
                    <a:bodyPr/>
                    <a:lstStyle/>
                    <a:p>
                      <a:r>
                        <a:rPr lang="zh-CN" altLang="en-US" dirty="0">
                          <a:latin typeface="华文中宋" panose="02010600040101010101" pitchFamily="2" charset="-122"/>
                          <a:ea typeface="华文中宋" panose="02010600040101010101" pitchFamily="2" charset="-122"/>
                        </a:rPr>
                        <a:t>体现在对多路的现场信息进行采集，对多个对象或多个执行机构进行控制。</a:t>
                      </a:r>
                    </a:p>
                  </a:txBody>
                  <a:tcPr/>
                </a:tc>
                <a:tc>
                  <a:txBody>
                    <a:bodyPr/>
                    <a:lstStyle/>
                    <a:p>
                      <a:r>
                        <a:rPr lang="zh-CN" altLang="en-US" dirty="0">
                          <a:latin typeface="华文中宋" panose="02010600040101010101" pitchFamily="2" charset="-122"/>
                          <a:ea typeface="华文中宋" panose="02010600040101010101" pitchFamily="2" charset="-122"/>
                        </a:rPr>
                        <a:t>按分时原则为多个终端用户服务</a:t>
                      </a:r>
                    </a:p>
                  </a:txBody>
                  <a:tcPr/>
                </a:tc>
                <a:extLst>
                  <a:ext uri="{0D108BD9-81ED-4DB2-BD59-A6C34878D82A}">
                    <a16:rowId xmlns:a16="http://schemas.microsoft.com/office/drawing/2014/main" val="10001"/>
                  </a:ext>
                </a:extLst>
              </a:tr>
              <a:tr h="370840">
                <a:tc>
                  <a:txBody>
                    <a:bodyPr/>
                    <a:lstStyle/>
                    <a:p>
                      <a:r>
                        <a:rPr lang="zh-CN" altLang="en-US" dirty="0">
                          <a:latin typeface="华文中宋" panose="02010600040101010101" pitchFamily="2" charset="-122"/>
                          <a:ea typeface="华文中宋" panose="02010600040101010101" pitchFamily="2" charset="-122"/>
                        </a:rPr>
                        <a:t>独立性</a:t>
                      </a:r>
                    </a:p>
                  </a:txBody>
                  <a:tcPr/>
                </a:tc>
                <a:tc>
                  <a:txBody>
                    <a:bodyPr/>
                    <a:lstStyle/>
                    <a:p>
                      <a:r>
                        <a:rPr lang="zh-CN" altLang="en-US" dirty="0">
                          <a:latin typeface="华文中宋" panose="02010600040101010101" pitchFamily="2" charset="-122"/>
                          <a:ea typeface="华文中宋" panose="02010600040101010101" pitchFamily="2" charset="-122"/>
                        </a:rPr>
                        <a:t>每个终端用户向系统提出服务请求时，彼此独立操作，互不干扰；对信息的采集和对象的控制也彼此互不干扰</a:t>
                      </a:r>
                    </a:p>
                  </a:txBody>
                  <a:tcPr/>
                </a:tc>
                <a:tc>
                  <a:txBody>
                    <a:bodyPr/>
                    <a:lstStyle/>
                    <a:p>
                      <a:r>
                        <a:rPr lang="zh-CN" altLang="en-US" dirty="0">
                          <a:latin typeface="华文中宋" panose="02010600040101010101" pitchFamily="2" charset="-122"/>
                          <a:ea typeface="华文中宋" panose="02010600040101010101" pitchFamily="2" charset="-122"/>
                        </a:rPr>
                        <a:t>每个用户各占一个终端，彼此互不干扰，独立操作</a:t>
                      </a:r>
                    </a:p>
                  </a:txBody>
                  <a:tcPr/>
                </a:tc>
                <a:extLst>
                  <a:ext uri="{0D108BD9-81ED-4DB2-BD59-A6C34878D82A}">
                    <a16:rowId xmlns:a16="http://schemas.microsoft.com/office/drawing/2014/main" val="10002"/>
                  </a:ext>
                </a:extLst>
              </a:tr>
              <a:tr h="370840">
                <a:tc>
                  <a:txBody>
                    <a:bodyPr/>
                    <a:lstStyle/>
                    <a:p>
                      <a:r>
                        <a:rPr lang="zh-CN" altLang="en-US" dirty="0">
                          <a:latin typeface="华文中宋" panose="02010600040101010101" pitchFamily="2" charset="-122"/>
                          <a:ea typeface="华文中宋" panose="02010600040101010101" pitchFamily="2" charset="-122"/>
                        </a:rPr>
                        <a:t>及时性</a:t>
                      </a:r>
                    </a:p>
                  </a:txBody>
                  <a:tcPr/>
                </a:tc>
                <a:tc>
                  <a:txBody>
                    <a:bodyPr/>
                    <a:lstStyle/>
                    <a:p>
                      <a:r>
                        <a:rPr lang="zh-CN" altLang="en-US" dirty="0">
                          <a:latin typeface="华文中宋" panose="02010600040101010101" pitchFamily="2" charset="-122"/>
                          <a:ea typeface="华文中宋" panose="02010600040101010101" pitchFamily="2" charset="-122"/>
                        </a:rPr>
                        <a:t>以通知对象所要求的考试截止时间或完成截止时间来确定，一般为秒级</a:t>
                      </a:r>
                    </a:p>
                  </a:txBody>
                  <a:tcPr/>
                </a:tc>
                <a:tc>
                  <a:txBody>
                    <a:bodyPr/>
                    <a:lstStyle/>
                    <a:p>
                      <a:r>
                        <a:rPr lang="zh-CN" altLang="en-US" dirty="0">
                          <a:latin typeface="华文中宋" panose="02010600040101010101" pitchFamily="2" charset="-122"/>
                          <a:ea typeface="华文中宋" panose="02010600040101010101" pitchFamily="2" charset="-122"/>
                        </a:rPr>
                        <a:t>用户的请求能在短时间内获得响应</a:t>
                      </a:r>
                    </a:p>
                  </a:txBody>
                  <a:tcPr/>
                </a:tc>
                <a:extLst>
                  <a:ext uri="{0D108BD9-81ED-4DB2-BD59-A6C34878D82A}">
                    <a16:rowId xmlns:a16="http://schemas.microsoft.com/office/drawing/2014/main" val="10003"/>
                  </a:ext>
                </a:extLst>
              </a:tr>
              <a:tr h="370840">
                <a:tc>
                  <a:txBody>
                    <a:bodyPr/>
                    <a:lstStyle/>
                    <a:p>
                      <a:r>
                        <a:rPr lang="zh-CN" altLang="en-US" dirty="0">
                          <a:latin typeface="华文中宋" panose="02010600040101010101" pitchFamily="2" charset="-122"/>
                          <a:ea typeface="华文中宋" panose="02010600040101010101" pitchFamily="2" charset="-122"/>
                        </a:rPr>
                        <a:t>交互性</a:t>
                      </a:r>
                    </a:p>
                  </a:txBody>
                  <a:tcPr/>
                </a:tc>
                <a:tc>
                  <a:txBody>
                    <a:bodyPr/>
                    <a:lstStyle/>
                    <a:p>
                      <a:r>
                        <a:rPr lang="zh-CN" altLang="en-US" dirty="0">
                          <a:latin typeface="华文中宋" panose="02010600040101010101" pitchFamily="2" charset="-122"/>
                          <a:ea typeface="华文中宋" panose="02010600040101010101" pitchFamily="2" charset="-122"/>
                        </a:rPr>
                        <a:t>人与系统的交互，仅限于访问系统中某些特定的专用服务程序</a:t>
                      </a:r>
                    </a:p>
                  </a:txBody>
                  <a:tcPr/>
                </a:tc>
                <a:tc>
                  <a:txBody>
                    <a:bodyPr/>
                    <a:lstStyle/>
                    <a:p>
                      <a:r>
                        <a:rPr lang="zh-CN" altLang="en-US" dirty="0">
                          <a:latin typeface="华文中宋" panose="02010600040101010101" pitchFamily="2" charset="-122"/>
                          <a:ea typeface="华文中宋" panose="02010600040101010101" pitchFamily="2" charset="-122"/>
                        </a:rPr>
                        <a:t>用户与系统进行广泛的人机对话，系统能向终端用户提供数据处理服务，资源共享等服务。</a:t>
                      </a:r>
                    </a:p>
                  </a:txBody>
                  <a:tcPr/>
                </a:tc>
                <a:extLst>
                  <a:ext uri="{0D108BD9-81ED-4DB2-BD59-A6C34878D82A}">
                    <a16:rowId xmlns:a16="http://schemas.microsoft.com/office/drawing/2014/main" val="10004"/>
                  </a:ext>
                </a:extLst>
              </a:tr>
              <a:tr h="370840">
                <a:tc>
                  <a:txBody>
                    <a:bodyPr/>
                    <a:lstStyle/>
                    <a:p>
                      <a:r>
                        <a:rPr lang="zh-CN" altLang="en-US" dirty="0">
                          <a:latin typeface="华文中宋" panose="02010600040101010101" pitchFamily="2" charset="-122"/>
                          <a:ea typeface="华文中宋" panose="02010600040101010101" pitchFamily="2" charset="-122"/>
                        </a:rPr>
                        <a:t>可靠性</a:t>
                      </a:r>
                    </a:p>
                  </a:txBody>
                  <a:tcPr/>
                </a:tc>
                <a:tc>
                  <a:txBody>
                    <a:bodyPr/>
                    <a:lstStyle/>
                    <a:p>
                      <a:r>
                        <a:rPr lang="zh-CN" altLang="en-US" dirty="0">
                          <a:latin typeface="华文中宋" panose="02010600040101010101" pitchFamily="2" charset="-122"/>
                          <a:ea typeface="华文中宋" panose="02010600040101010101" pitchFamily="2" charset="-122"/>
                        </a:rPr>
                        <a:t>高度可靠</a:t>
                      </a:r>
                    </a:p>
                  </a:txBody>
                  <a:tcPr/>
                </a:tc>
                <a:tc>
                  <a:txBody>
                    <a:bodyPr/>
                    <a:lstStyle/>
                    <a:p>
                      <a:r>
                        <a:rPr lang="zh-CN" altLang="en-US" dirty="0">
                          <a:latin typeface="华文中宋" panose="02010600040101010101" pitchFamily="2" charset="-122"/>
                          <a:ea typeface="华文中宋" panose="02010600040101010101" pitchFamily="2" charset="-122"/>
                        </a:rPr>
                        <a:t>可靠程度较低</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3"/>
          <p:cNvSpPr>
            <a:spLocks noGrp="1"/>
          </p:cNvSpPr>
          <p:nvPr>
            <p:ph type="title"/>
          </p:nvPr>
        </p:nvSpPr>
        <p:spPr/>
        <p:txBody>
          <a:bodyPr/>
          <a:lstStyle/>
          <a:p>
            <a:r>
              <a:rPr lang="en-US" altLang="zh-CN" dirty="0"/>
              <a:t>1.2.5 </a:t>
            </a:r>
            <a:r>
              <a:rPr lang="zh-CN" altLang="en-US" dirty="0"/>
              <a:t>实时系统</a:t>
            </a:r>
            <a:r>
              <a:rPr lang="en-US" altLang="zh-CN" dirty="0"/>
              <a:t>(real-time system)</a:t>
            </a:r>
            <a:endParaRPr lang="zh-CN" altLang="en-US" dirty="0"/>
          </a:p>
        </p:txBody>
      </p:sp>
      <p:sp>
        <p:nvSpPr>
          <p:cNvPr id="2" name="内容占位符 1"/>
          <p:cNvSpPr>
            <a:spLocks noGrp="1"/>
          </p:cNvSpPr>
          <p:nvPr>
            <p:ph idx="1"/>
          </p:nvPr>
        </p:nvSpPr>
        <p:spPr/>
        <p:txBody>
          <a:bodyPr>
            <a:normAutofit fontScale="92500" lnSpcReduction="20000"/>
          </a:bodyPr>
          <a:lstStyle/>
          <a:p>
            <a:pPr>
              <a:spcBef>
                <a:spcPts val="600"/>
              </a:spcBef>
            </a:pPr>
            <a:r>
              <a:rPr lang="zh-CN" altLang="en-US" dirty="0"/>
              <a:t>实时系统与批处理系统和分时系统的区别：</a:t>
            </a:r>
          </a:p>
          <a:p>
            <a:pPr lvl="1">
              <a:spcBef>
                <a:spcPts val="600"/>
              </a:spcBef>
            </a:pPr>
            <a:r>
              <a:rPr lang="zh-CN" altLang="en-US" b="1" dirty="0">
                <a:solidFill>
                  <a:srgbClr val="C00000"/>
                </a:solidFill>
              </a:rPr>
              <a:t>专用系统</a:t>
            </a:r>
            <a:r>
              <a:rPr lang="zh-CN" altLang="en-US" dirty="0"/>
              <a:t>：许多实时系统是</a:t>
            </a:r>
            <a:r>
              <a:rPr lang="zh-CN" altLang="en-US" b="1" dirty="0">
                <a:solidFill>
                  <a:srgbClr val="C00000"/>
                </a:solidFill>
              </a:rPr>
              <a:t>专用</a:t>
            </a:r>
            <a:r>
              <a:rPr lang="zh-CN" altLang="en-US" dirty="0"/>
              <a:t>系统，而批处理与分时系统通常是</a:t>
            </a:r>
            <a:r>
              <a:rPr lang="zh-CN" altLang="en-US" b="1" dirty="0">
                <a:solidFill>
                  <a:srgbClr val="C00000"/>
                </a:solidFill>
              </a:rPr>
              <a:t>通用系统</a:t>
            </a:r>
            <a:r>
              <a:rPr lang="zh-CN" altLang="en-US" dirty="0"/>
              <a:t>。</a:t>
            </a:r>
          </a:p>
          <a:p>
            <a:pPr lvl="1">
              <a:spcBef>
                <a:spcPts val="600"/>
              </a:spcBef>
            </a:pPr>
            <a:r>
              <a:rPr lang="zh-CN" altLang="en-US" b="1" dirty="0">
                <a:solidFill>
                  <a:srgbClr val="C00000"/>
                </a:solidFill>
              </a:rPr>
              <a:t>实时控制</a:t>
            </a:r>
            <a:r>
              <a:rPr lang="zh-CN" altLang="en-US" dirty="0"/>
              <a:t>：实时系统用于控制实时过程，要求对外部事件的迅速响应，具有较强的中断处理机构。</a:t>
            </a:r>
          </a:p>
          <a:p>
            <a:pPr lvl="1">
              <a:spcBef>
                <a:spcPts val="600"/>
              </a:spcBef>
            </a:pPr>
            <a:r>
              <a:rPr lang="zh-CN" altLang="en-US" b="1" dirty="0">
                <a:solidFill>
                  <a:srgbClr val="C00000"/>
                </a:solidFill>
              </a:rPr>
              <a:t>高可靠性</a:t>
            </a:r>
            <a:r>
              <a:rPr lang="zh-CN" altLang="en-US" dirty="0"/>
              <a:t>：实时系统用于控制重要过程，要求高度可靠，具有较高冗余。如双机系统。</a:t>
            </a:r>
          </a:p>
          <a:p>
            <a:pPr lvl="1">
              <a:spcBef>
                <a:spcPts val="600"/>
              </a:spcBef>
            </a:pPr>
            <a:r>
              <a:rPr lang="zh-CN" altLang="en-US" b="1" dirty="0">
                <a:solidFill>
                  <a:srgbClr val="C00000"/>
                </a:solidFill>
              </a:rPr>
              <a:t>事件驱动和队列驱动</a:t>
            </a:r>
            <a:r>
              <a:rPr lang="zh-CN" altLang="en-US" dirty="0"/>
              <a:t>：</a:t>
            </a:r>
            <a:endParaRPr lang="en-US" altLang="zh-CN" dirty="0"/>
          </a:p>
          <a:p>
            <a:pPr lvl="2"/>
            <a:r>
              <a:rPr lang="zh-CN" altLang="en-US" dirty="0"/>
              <a:t>实时系统的</a:t>
            </a:r>
            <a:r>
              <a:rPr lang="zh-CN" altLang="en-US" b="1" dirty="0">
                <a:solidFill>
                  <a:srgbClr val="C00000"/>
                </a:solidFill>
              </a:rPr>
              <a:t>工作方式</a:t>
            </a:r>
            <a:r>
              <a:rPr lang="zh-CN" altLang="en-US" dirty="0"/>
              <a:t>：接受外部消息，分析消息，调用相应处理程序进行处理。</a:t>
            </a:r>
          </a:p>
          <a:p>
            <a:pPr lvl="1">
              <a:spcBef>
                <a:spcPts val="600"/>
              </a:spcBef>
            </a:pPr>
            <a:r>
              <a:rPr lang="zh-CN" altLang="en-US" b="1" dirty="0">
                <a:solidFill>
                  <a:srgbClr val="C00000"/>
                </a:solidFill>
              </a:rPr>
              <a:t>可与批系统结合成通用实时系统</a:t>
            </a:r>
            <a:r>
              <a:rPr lang="zh-CN" altLang="en-US" dirty="0"/>
              <a:t>：实时处理前台作业，批处理为后台作业。</a:t>
            </a:r>
          </a:p>
          <a:p>
            <a:pPr>
              <a:spcBef>
                <a:spcPts val="600"/>
              </a:spcBef>
            </a:pPr>
            <a:endParaRPr lang="zh-CN" altLang="en-US" dirty="0"/>
          </a:p>
        </p:txBody>
      </p:sp>
    </p:spTree>
    <p:extLst>
      <p:ext uri="{BB962C8B-B14F-4D97-AF65-F5344CB8AC3E}">
        <p14:creationId xmlns:p14="http://schemas.microsoft.com/office/powerpoint/2010/main" val="3000834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p:txBody>
          <a:bodyPr/>
          <a:lstStyle/>
          <a:p>
            <a:r>
              <a:rPr lang="en-US" altLang="zh-CN" dirty="0"/>
              <a:t>1.2.6 </a:t>
            </a:r>
            <a:r>
              <a:rPr lang="zh-CN" altLang="en-US" dirty="0"/>
              <a:t>通用操作系统</a:t>
            </a:r>
          </a:p>
        </p:txBody>
      </p:sp>
      <p:sp>
        <p:nvSpPr>
          <p:cNvPr id="37890" name="Rectangle 2"/>
          <p:cNvSpPr>
            <a:spLocks noGrp="1" noChangeArrowheads="1"/>
          </p:cNvSpPr>
          <p:nvPr>
            <p:ph idx="1"/>
          </p:nvPr>
        </p:nvSpPr>
        <p:spPr/>
        <p:txBody>
          <a:bodyPr>
            <a:normAutofit fontScale="92500"/>
          </a:bodyPr>
          <a:lstStyle/>
          <a:p>
            <a:r>
              <a:rPr lang="zh-CN" altLang="en-US" dirty="0"/>
              <a:t>同时</a:t>
            </a:r>
            <a:r>
              <a:rPr lang="zh-CN" altLang="en-US" b="1" dirty="0">
                <a:solidFill>
                  <a:srgbClr val="C00000"/>
                </a:solidFill>
              </a:rPr>
              <a:t>兼有批处理、分时、实时处理</a:t>
            </a:r>
            <a:r>
              <a:rPr lang="zh-CN" altLang="en-US" dirty="0"/>
              <a:t>的功能，或同时兼有其中两个以上功能的操作系统称为通用操作系统。</a:t>
            </a:r>
          </a:p>
          <a:p>
            <a:pPr lvl="1"/>
            <a:r>
              <a:rPr lang="zh-CN" altLang="en-US" dirty="0"/>
              <a:t>可适用于计算、事务处理等多种领域，能运行在多种硬件平台上，如 </a:t>
            </a:r>
            <a:r>
              <a:rPr lang="en-US" altLang="zh-CN" dirty="0"/>
              <a:t>UNIX</a:t>
            </a:r>
            <a:r>
              <a:rPr lang="zh-CN" altLang="en-US" dirty="0"/>
              <a:t>系统、</a:t>
            </a:r>
            <a:r>
              <a:rPr lang="en-US" altLang="zh-CN" dirty="0"/>
              <a:t>Windows </a:t>
            </a:r>
            <a:r>
              <a:rPr lang="zh-CN" altLang="en-US" dirty="0"/>
              <a:t>等，体现通用化、小型化 。</a:t>
            </a:r>
          </a:p>
          <a:p>
            <a:pPr lvl="1"/>
            <a:r>
              <a:rPr lang="zh-CN" altLang="en-US" dirty="0"/>
              <a:t>操作系统经过</a:t>
            </a:r>
            <a:r>
              <a:rPr lang="en-US" altLang="zh-CN" dirty="0"/>
              <a:t>20</a:t>
            </a:r>
            <a:r>
              <a:rPr lang="zh-CN" altLang="en-US" dirty="0"/>
              <a:t>世纪</a:t>
            </a:r>
            <a:r>
              <a:rPr lang="en-US" altLang="zh-CN" dirty="0"/>
              <a:t>60</a:t>
            </a:r>
            <a:r>
              <a:rPr lang="zh-CN" altLang="en-US" dirty="0"/>
              <a:t>年代、</a:t>
            </a:r>
            <a:r>
              <a:rPr lang="en-US" altLang="zh-CN" dirty="0"/>
              <a:t>70</a:t>
            </a:r>
            <a:r>
              <a:rPr lang="zh-CN" altLang="en-US" dirty="0"/>
              <a:t>年代的发展，到</a:t>
            </a:r>
            <a:r>
              <a:rPr lang="en-US" altLang="zh-CN" dirty="0"/>
              <a:t>20</a:t>
            </a:r>
            <a:r>
              <a:rPr lang="zh-CN" altLang="en-US" dirty="0"/>
              <a:t>世纪</a:t>
            </a:r>
            <a:r>
              <a:rPr lang="en-US" altLang="zh-CN" dirty="0"/>
              <a:t>80</a:t>
            </a:r>
            <a:r>
              <a:rPr lang="zh-CN" altLang="en-US" dirty="0"/>
              <a:t>年代已趋于成熟，随着</a:t>
            </a:r>
            <a:r>
              <a:rPr lang="en-US" altLang="zh-CN" dirty="0"/>
              <a:t>VLSI</a:t>
            </a:r>
            <a:r>
              <a:rPr lang="zh-CN" altLang="en-US" dirty="0"/>
              <a:t>（超大规模集成电路，</a:t>
            </a:r>
            <a:r>
              <a:rPr lang="en-US" altLang="zh-CN" dirty="0"/>
              <a:t>very-large-scale integration</a:t>
            </a:r>
            <a:r>
              <a:rPr lang="zh-CN" altLang="en-US" dirty="0"/>
              <a:t>）和计算机体系结构的发展，操作系统随之发展，形成了多处理机操作系统、微机操作系统、网络操作系统、分布式操作系统和嵌入式操作系统等  </a:t>
            </a:r>
            <a:endParaRPr lang="en-US" altLang="zh-CN" dirty="0"/>
          </a:p>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1.2.6 </a:t>
            </a:r>
            <a:r>
              <a:rPr lang="zh-CN" altLang="en-US" dirty="0"/>
              <a:t>通用操作系统</a:t>
            </a:r>
          </a:p>
        </p:txBody>
      </p:sp>
      <p:sp>
        <p:nvSpPr>
          <p:cNvPr id="4" name="内容占位符 2"/>
          <p:cNvSpPr>
            <a:spLocks noGrp="1"/>
          </p:cNvSpPr>
          <p:nvPr>
            <p:ph idx="1"/>
          </p:nvPr>
        </p:nvSpPr>
        <p:spPr/>
        <p:txBody>
          <a:bodyPr/>
          <a:lstStyle/>
          <a:p>
            <a:r>
              <a:rPr lang="zh-CN" altLang="en-US" dirty="0"/>
              <a:t>多处理机操作系统</a:t>
            </a:r>
            <a:r>
              <a:rPr lang="en-US" altLang="zh-CN" dirty="0"/>
              <a:t>(Multi-processor Operating System)</a:t>
            </a:r>
          </a:p>
          <a:p>
            <a:pPr lvl="1"/>
            <a:r>
              <a:rPr lang="en-US" altLang="zh-CN" dirty="0"/>
              <a:t>1975</a:t>
            </a:r>
            <a:r>
              <a:rPr lang="zh-CN" altLang="en-US" dirty="0"/>
              <a:t>年前后出现，为提高计算机系统性能和可靠性。</a:t>
            </a:r>
          </a:p>
          <a:p>
            <a:pPr lvl="1"/>
            <a:r>
              <a:rPr lang="zh-CN" altLang="en-US" dirty="0"/>
              <a:t>多处理机系统的优点：</a:t>
            </a:r>
          </a:p>
          <a:p>
            <a:pPr lvl="2"/>
            <a:r>
              <a:rPr lang="zh-CN" altLang="en-US" dirty="0"/>
              <a:t>增加系统的吞吐量。</a:t>
            </a:r>
            <a:r>
              <a:rPr lang="zh-CN" altLang="en-US" b="1" dirty="0">
                <a:solidFill>
                  <a:srgbClr val="C00000"/>
                </a:solidFill>
              </a:rPr>
              <a:t>但</a:t>
            </a:r>
            <a:r>
              <a:rPr lang="en-US" altLang="zh-CN" b="1" dirty="0">
                <a:solidFill>
                  <a:srgbClr val="C00000"/>
                </a:solidFill>
              </a:rPr>
              <a:t>N</a:t>
            </a:r>
            <a:r>
              <a:rPr lang="zh-CN" altLang="en-US" b="1" dirty="0">
                <a:solidFill>
                  <a:srgbClr val="C00000"/>
                </a:solidFill>
              </a:rPr>
              <a:t>个处理器加速比达不到</a:t>
            </a:r>
            <a:r>
              <a:rPr lang="en-US" altLang="zh-CN" b="1" dirty="0">
                <a:solidFill>
                  <a:srgbClr val="C00000"/>
                </a:solidFill>
              </a:rPr>
              <a:t>N</a:t>
            </a:r>
            <a:r>
              <a:rPr lang="zh-CN" altLang="en-US" b="1" dirty="0">
                <a:solidFill>
                  <a:srgbClr val="C00000"/>
                </a:solidFill>
              </a:rPr>
              <a:t>倍</a:t>
            </a:r>
            <a:r>
              <a:rPr lang="zh-CN" altLang="en-US" dirty="0"/>
              <a:t>（额外的调度开销，算法的并行化）</a:t>
            </a:r>
          </a:p>
          <a:p>
            <a:pPr lvl="2"/>
            <a:r>
              <a:rPr lang="zh-CN" altLang="en-US" dirty="0"/>
              <a:t>提高系统可靠性：故障时系统降级运行</a:t>
            </a:r>
          </a:p>
          <a:p>
            <a:endParaRPr lang="zh-CN" altLang="en-US" dirty="0"/>
          </a:p>
        </p:txBody>
      </p:sp>
    </p:spTree>
    <p:extLst>
      <p:ext uri="{BB962C8B-B14F-4D97-AF65-F5344CB8AC3E}">
        <p14:creationId xmlns:p14="http://schemas.microsoft.com/office/powerpoint/2010/main" val="242264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教学内容</a:t>
            </a:r>
          </a:p>
        </p:txBody>
      </p:sp>
      <p:sp>
        <p:nvSpPr>
          <p:cNvPr id="7171" name="Rectangle 3"/>
          <p:cNvSpPr>
            <a:spLocks noGrp="1" noChangeArrowheads="1"/>
          </p:cNvSpPr>
          <p:nvPr>
            <p:ph idx="1"/>
          </p:nvPr>
        </p:nvSpPr>
        <p:spPr/>
        <p:txBody>
          <a:bodyPr>
            <a:normAutofit/>
          </a:bodyPr>
          <a:lstStyle/>
          <a:p>
            <a:r>
              <a:rPr lang="en-US" altLang="zh-CN" dirty="0"/>
              <a:t>01-</a:t>
            </a:r>
            <a:r>
              <a:rPr lang="zh-CN" altLang="en-US" dirty="0"/>
              <a:t>操作系统引论 </a:t>
            </a:r>
            <a:endParaRPr lang="en-US" altLang="zh-CN" dirty="0"/>
          </a:p>
          <a:p>
            <a:r>
              <a:rPr lang="en-US" altLang="zh-CN" dirty="0"/>
              <a:t>02-</a:t>
            </a:r>
            <a:r>
              <a:rPr lang="zh-CN" altLang="en-US" dirty="0"/>
              <a:t>进程管理 </a:t>
            </a:r>
          </a:p>
          <a:p>
            <a:r>
              <a:rPr lang="en-US" altLang="zh-CN" dirty="0"/>
              <a:t>03-</a:t>
            </a:r>
            <a:r>
              <a:rPr lang="zh-CN" altLang="en-US" dirty="0"/>
              <a:t>处理机调度与死锁</a:t>
            </a:r>
          </a:p>
          <a:p>
            <a:r>
              <a:rPr lang="en-US" altLang="zh-CN" dirty="0"/>
              <a:t>04-</a:t>
            </a:r>
            <a:r>
              <a:rPr lang="zh-CN" altLang="en-US" dirty="0"/>
              <a:t>存储器管理</a:t>
            </a:r>
          </a:p>
          <a:p>
            <a:r>
              <a:rPr lang="en-US" altLang="zh-CN" dirty="0"/>
              <a:t>05-</a:t>
            </a:r>
            <a:r>
              <a:rPr lang="zh-CN" altLang="en-US" dirty="0"/>
              <a:t>设备管理</a:t>
            </a:r>
          </a:p>
          <a:p>
            <a:r>
              <a:rPr lang="en-US" altLang="zh-CN" dirty="0"/>
              <a:t>06-</a:t>
            </a:r>
            <a:r>
              <a:rPr lang="zh-CN" altLang="en-US" dirty="0"/>
              <a:t>文件管理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1.2.6 </a:t>
            </a:r>
            <a:r>
              <a:rPr lang="zh-CN" altLang="en-US" dirty="0"/>
              <a:t>通用操作系统</a:t>
            </a:r>
          </a:p>
        </p:txBody>
      </p:sp>
      <p:sp>
        <p:nvSpPr>
          <p:cNvPr id="5" name="内容占位符 4"/>
          <p:cNvSpPr>
            <a:spLocks noGrp="1"/>
          </p:cNvSpPr>
          <p:nvPr>
            <p:ph idx="1"/>
          </p:nvPr>
        </p:nvSpPr>
        <p:spPr/>
        <p:txBody>
          <a:bodyPr>
            <a:normAutofit fontScale="85000" lnSpcReduction="20000"/>
          </a:bodyPr>
          <a:lstStyle/>
          <a:p>
            <a:r>
              <a:rPr lang="zh-CN" altLang="en-US" dirty="0"/>
              <a:t>多处理机操作系统的出现是为了提高计算机系统性能和可靠性。</a:t>
            </a:r>
            <a:endParaRPr lang="en-US" altLang="zh-CN" dirty="0"/>
          </a:p>
          <a:p>
            <a:r>
              <a:rPr lang="zh-CN" altLang="en-US" dirty="0"/>
              <a:t>提高性能有两条途径</a:t>
            </a:r>
            <a:endParaRPr lang="en-US" altLang="zh-CN" dirty="0"/>
          </a:p>
          <a:p>
            <a:pPr lvl="1"/>
            <a:r>
              <a:rPr lang="zh-CN" altLang="en-US" dirty="0"/>
              <a:t>提高各个组成部分的速度</a:t>
            </a:r>
            <a:endParaRPr lang="en-US" altLang="zh-CN" dirty="0"/>
          </a:p>
          <a:p>
            <a:pPr lvl="1"/>
            <a:r>
              <a:rPr lang="zh-CN" altLang="en-US" dirty="0"/>
              <a:t>增大处理的并行程度</a:t>
            </a:r>
            <a:endParaRPr lang="en-US" altLang="zh-CN" dirty="0"/>
          </a:p>
          <a:p>
            <a:r>
              <a:rPr lang="zh-CN" altLang="en-US" dirty="0"/>
              <a:t>多处理机系统的类型</a:t>
            </a:r>
            <a:endParaRPr lang="en-US" altLang="zh-CN" dirty="0"/>
          </a:p>
          <a:p>
            <a:pPr lvl="1"/>
            <a:r>
              <a:rPr lang="zh-CN" altLang="en-US" dirty="0"/>
              <a:t>紧密耦合</a:t>
            </a:r>
            <a:r>
              <a:rPr lang="en-US" altLang="zh-CN" dirty="0"/>
              <a:t>(tightly-coupled)</a:t>
            </a:r>
            <a:r>
              <a:rPr lang="zh-CN" altLang="en-US" dirty="0"/>
              <a:t>：各处理机之间通过快速总线或开关阵列相连，共享内存，整体系统由一个统一的</a:t>
            </a:r>
            <a:r>
              <a:rPr lang="en-US" altLang="zh-CN" dirty="0"/>
              <a:t>OS</a:t>
            </a:r>
            <a:r>
              <a:rPr lang="zh-CN" altLang="en-US" dirty="0"/>
              <a:t>管理（一个</a:t>
            </a:r>
            <a:r>
              <a:rPr lang="en-US" altLang="zh-CN" dirty="0"/>
              <a:t>OS</a:t>
            </a:r>
            <a:r>
              <a:rPr lang="zh-CN" altLang="en-US" dirty="0"/>
              <a:t>核心）。</a:t>
            </a:r>
          </a:p>
          <a:p>
            <a:pPr lvl="1"/>
            <a:r>
              <a:rPr lang="zh-CN" altLang="en-US" dirty="0"/>
              <a:t>松散耦合</a:t>
            </a:r>
            <a:r>
              <a:rPr lang="en-US" altLang="zh-CN" dirty="0"/>
              <a:t>(loosely-coupled)</a:t>
            </a:r>
            <a:r>
              <a:rPr lang="zh-CN" altLang="en-US" dirty="0"/>
              <a:t>：各处理机带有各自的存储器、</a:t>
            </a:r>
            <a:r>
              <a:rPr lang="en-US" altLang="zh-CN" dirty="0"/>
              <a:t>I/O</a:t>
            </a:r>
            <a:r>
              <a:rPr lang="zh-CN" altLang="en-US" dirty="0"/>
              <a:t>设备和操作系统，通过通道或通信线路相连。每个处理机上独立运行</a:t>
            </a:r>
            <a:r>
              <a:rPr lang="en-US" altLang="zh-CN" dirty="0"/>
              <a:t>OS</a:t>
            </a:r>
            <a:r>
              <a:rPr lang="zh-CN" altLang="en-US" dirty="0"/>
              <a:t>。</a:t>
            </a:r>
          </a:p>
          <a:p>
            <a:pPr lvl="1"/>
            <a:endParaRPr lang="zh-CN" altLang="en-US" dirty="0"/>
          </a:p>
        </p:txBody>
      </p:sp>
    </p:spTree>
    <p:extLst>
      <p:ext uri="{BB962C8B-B14F-4D97-AF65-F5344CB8AC3E}">
        <p14:creationId xmlns:p14="http://schemas.microsoft.com/office/powerpoint/2010/main" val="3987032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dirty="0"/>
              <a:t>1.2.6 </a:t>
            </a:r>
            <a:r>
              <a:rPr lang="zh-CN" altLang="en-US" dirty="0"/>
              <a:t>通用操作系统</a:t>
            </a:r>
            <a:endParaRPr lang="en-US" altLang="zh-CN" dirty="0"/>
          </a:p>
        </p:txBody>
      </p:sp>
      <p:sp>
        <p:nvSpPr>
          <p:cNvPr id="38915" name="Rectangle 3"/>
          <p:cNvSpPr>
            <a:spLocks noGrp="1" noChangeArrowheads="1"/>
          </p:cNvSpPr>
          <p:nvPr>
            <p:ph idx="1"/>
          </p:nvPr>
        </p:nvSpPr>
        <p:spPr>
          <a:xfrm>
            <a:off x="838200" y="1671782"/>
            <a:ext cx="5257800" cy="4505181"/>
          </a:xfrm>
        </p:spPr>
        <p:txBody>
          <a:bodyPr>
            <a:normAutofit fontScale="62500" lnSpcReduction="20000"/>
          </a:bodyPr>
          <a:lstStyle/>
          <a:p>
            <a:pPr algn="just"/>
            <a:r>
              <a:rPr lang="zh-CN" altLang="en-US" b="1" dirty="0">
                <a:solidFill>
                  <a:srgbClr val="C00000"/>
                </a:solidFill>
              </a:rPr>
              <a:t>非对称式多处理</a:t>
            </a:r>
            <a:r>
              <a:rPr lang="en-US" altLang="zh-CN" dirty="0"/>
              <a:t>(Asymmetric Multiprocessing, ASMP)</a:t>
            </a:r>
            <a:r>
              <a:rPr lang="zh-CN" altLang="en-US" dirty="0"/>
              <a:t>：又称主从模式</a:t>
            </a:r>
            <a:r>
              <a:rPr lang="en-US" altLang="zh-CN" dirty="0"/>
              <a:t>(Master-slave mode)</a:t>
            </a:r>
            <a:r>
              <a:rPr lang="zh-CN" altLang="en-US" dirty="0"/>
              <a:t>。</a:t>
            </a:r>
          </a:p>
          <a:p>
            <a:pPr lvl="1" algn="just"/>
            <a:r>
              <a:rPr lang="zh-CN" altLang="en-US" dirty="0"/>
              <a:t>主处理器：只有一个，运行</a:t>
            </a:r>
            <a:r>
              <a:rPr lang="en-US" altLang="zh-CN" dirty="0"/>
              <a:t>OS</a:t>
            </a:r>
            <a:r>
              <a:rPr lang="zh-CN" altLang="en-US" dirty="0"/>
              <a:t>。管理整个系统的资源，为从处理器分配任务；</a:t>
            </a:r>
          </a:p>
          <a:p>
            <a:pPr lvl="1" algn="just"/>
            <a:r>
              <a:rPr lang="zh-CN" altLang="en-US" dirty="0"/>
              <a:t>从处理器：可有多个，执行应用程序或</a:t>
            </a:r>
            <a:r>
              <a:rPr lang="en-US" altLang="zh-CN" dirty="0"/>
              <a:t>I/O</a:t>
            </a:r>
            <a:r>
              <a:rPr lang="zh-CN" altLang="en-US" dirty="0"/>
              <a:t>处理。</a:t>
            </a:r>
          </a:p>
          <a:p>
            <a:pPr lvl="1" algn="just"/>
            <a:r>
              <a:rPr lang="zh-CN" altLang="en-US" dirty="0"/>
              <a:t>特点：不同性质任务的负载不均，可靠性不够高，不易移植（通常要求硬件也是</a:t>
            </a:r>
            <a:r>
              <a:rPr lang="en-US" altLang="zh-CN" dirty="0"/>
              <a:t>"</a:t>
            </a:r>
            <a:r>
              <a:rPr lang="zh-CN" altLang="en-US" dirty="0"/>
              <a:t>非对称</a:t>
            </a:r>
            <a:r>
              <a:rPr lang="en-US" altLang="zh-CN" dirty="0"/>
              <a:t>"</a:t>
            </a:r>
            <a:r>
              <a:rPr lang="zh-CN" altLang="en-US" dirty="0"/>
              <a:t>）。</a:t>
            </a:r>
          </a:p>
          <a:p>
            <a:pPr algn="just"/>
            <a:r>
              <a:rPr lang="zh-CN" altLang="en-US" b="1" dirty="0"/>
              <a:t>对称式多处理</a:t>
            </a:r>
            <a:r>
              <a:rPr lang="en-US" altLang="zh-CN" dirty="0"/>
              <a:t>(Symmetric Multiprocessing, SMP)</a:t>
            </a:r>
            <a:r>
              <a:rPr lang="zh-CN" altLang="en-US" dirty="0"/>
              <a:t>：</a:t>
            </a:r>
            <a:r>
              <a:rPr lang="en-US" altLang="zh-CN" dirty="0"/>
              <a:t>OS</a:t>
            </a:r>
            <a:r>
              <a:rPr lang="zh-CN" altLang="en-US" dirty="0"/>
              <a:t>交替在各个处理器上执行。任务负载较为平均，性能调节容易－－</a:t>
            </a:r>
            <a:r>
              <a:rPr lang="en-US" altLang="zh-CN" dirty="0"/>
              <a:t>"</a:t>
            </a:r>
            <a:r>
              <a:rPr lang="zh-CN" altLang="en-US" dirty="0"/>
              <a:t>傻瓜式</a:t>
            </a:r>
            <a:r>
              <a:rPr lang="en-US" altLang="zh-CN" dirty="0"/>
              <a:t>"</a:t>
            </a:r>
          </a:p>
          <a:p>
            <a:pPr lvl="1" algn="just"/>
            <a:endParaRPr lang="zh-CN" altLang="en-US" dirty="0"/>
          </a:p>
        </p:txBody>
      </p:sp>
      <p:pic>
        <p:nvPicPr>
          <p:cNvPr id="5" name="Picture 3" descr="multiprocessing"/>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293750" y="2441092"/>
            <a:ext cx="4963222" cy="38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543316" y="1385838"/>
            <a:ext cx="2464089" cy="874214"/>
          </a:xfrm>
          <a:prstGeom prst="rect">
            <a:avLst/>
          </a:prstGeom>
        </p:spPr>
        <p:txBody>
          <a:bodyPr wrap="square">
            <a:spAutoFit/>
          </a:bodyPr>
          <a:lstStyle/>
          <a:p>
            <a:pPr algn="ctr">
              <a:lnSpc>
                <a:spcPct val="150000"/>
              </a:lnSpc>
            </a:pPr>
            <a:r>
              <a:rPr kumimoji="1" lang="zh-CN" altLang="en-US" b="1" dirty="0">
                <a:latin typeface="Times New Roman" panose="02020603050405020304" charset="0"/>
              </a:rPr>
              <a:t>对称多处理机与非对称多处理机的比较</a:t>
            </a:r>
          </a:p>
        </p:txBody>
      </p:sp>
    </p:spTree>
    <p:extLst>
      <p:ext uri="{BB962C8B-B14F-4D97-AF65-F5344CB8AC3E}">
        <p14:creationId xmlns:p14="http://schemas.microsoft.com/office/powerpoint/2010/main" val="692058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p:cNvSpPr>
            <a:spLocks noGrp="1"/>
          </p:cNvSpPr>
          <p:nvPr>
            <p:ph type="title"/>
          </p:nvPr>
        </p:nvSpPr>
        <p:spPr/>
        <p:txBody>
          <a:bodyPr/>
          <a:lstStyle/>
          <a:p>
            <a:r>
              <a:rPr lang="en-US" altLang="zh-CN" dirty="0"/>
              <a:t>1.2.7 </a:t>
            </a:r>
            <a:r>
              <a:rPr lang="zh-CN" altLang="en-US" dirty="0"/>
              <a:t>网络操作系统</a:t>
            </a:r>
          </a:p>
        </p:txBody>
      </p:sp>
      <p:sp>
        <p:nvSpPr>
          <p:cNvPr id="2" name="内容占位符 1"/>
          <p:cNvSpPr>
            <a:spLocks noGrp="1"/>
          </p:cNvSpPr>
          <p:nvPr>
            <p:ph idx="1"/>
          </p:nvPr>
        </p:nvSpPr>
        <p:spPr>
          <a:xfrm>
            <a:off x="838200" y="1671782"/>
            <a:ext cx="5158296" cy="4505181"/>
          </a:xfrm>
        </p:spPr>
        <p:txBody>
          <a:bodyPr>
            <a:normAutofit fontScale="70000" lnSpcReduction="20000"/>
          </a:bodyPr>
          <a:lstStyle/>
          <a:p>
            <a:r>
              <a:rPr lang="zh-CN" altLang="en-US" dirty="0"/>
              <a:t>网络操作系统的功能</a:t>
            </a:r>
            <a:endParaRPr lang="en-US" altLang="zh-CN" dirty="0"/>
          </a:p>
          <a:p>
            <a:pPr lvl="1"/>
            <a:r>
              <a:rPr lang="zh-CN" altLang="en-US" b="1" dirty="0">
                <a:solidFill>
                  <a:srgbClr val="C00000"/>
                </a:solidFill>
              </a:rPr>
              <a:t>通常操作系统的功能</a:t>
            </a:r>
            <a:r>
              <a:rPr lang="zh-CN" altLang="en-US" dirty="0"/>
              <a:t>：处理机管理、存储器管理、设备管理、文件管理等；</a:t>
            </a:r>
          </a:p>
          <a:p>
            <a:pPr lvl="1"/>
            <a:r>
              <a:rPr lang="zh-CN" altLang="en-US" b="1" dirty="0">
                <a:solidFill>
                  <a:srgbClr val="C00000"/>
                </a:solidFill>
              </a:rPr>
              <a:t>网络通信功能</a:t>
            </a:r>
            <a:r>
              <a:rPr lang="zh-CN" altLang="en-US" dirty="0"/>
              <a:t>：通过网络协议进行高效、可靠的数据传输；</a:t>
            </a:r>
          </a:p>
          <a:p>
            <a:pPr lvl="1"/>
            <a:r>
              <a:rPr lang="zh-CN" altLang="en-US" b="1" dirty="0">
                <a:solidFill>
                  <a:srgbClr val="C00000"/>
                </a:solidFill>
              </a:rPr>
              <a:t>网络资源管理</a:t>
            </a:r>
            <a:r>
              <a:rPr lang="zh-CN" altLang="en-US" dirty="0"/>
              <a:t>：协调各用户使用；</a:t>
            </a:r>
          </a:p>
          <a:p>
            <a:pPr lvl="1"/>
            <a:r>
              <a:rPr lang="zh-CN" altLang="en-US" b="1" dirty="0">
                <a:solidFill>
                  <a:srgbClr val="C00000"/>
                </a:solidFill>
              </a:rPr>
              <a:t>网络服务</a:t>
            </a:r>
            <a:r>
              <a:rPr lang="zh-CN" altLang="en-US" dirty="0"/>
              <a:t>：文件和设备共享，信息发布；</a:t>
            </a:r>
          </a:p>
          <a:p>
            <a:pPr lvl="1"/>
            <a:r>
              <a:rPr lang="zh-CN" altLang="en-US" b="1" dirty="0">
                <a:solidFill>
                  <a:srgbClr val="C00000"/>
                </a:solidFill>
              </a:rPr>
              <a:t>网络管理</a:t>
            </a:r>
            <a:r>
              <a:rPr lang="zh-CN" altLang="en-US" dirty="0"/>
              <a:t>：安全管理、故障管理、性能管理等；</a:t>
            </a:r>
          </a:p>
          <a:p>
            <a:pPr lvl="1"/>
            <a:r>
              <a:rPr lang="zh-CN" altLang="en-US" b="1" dirty="0">
                <a:solidFill>
                  <a:srgbClr val="C00000"/>
                </a:solidFill>
              </a:rPr>
              <a:t>互操作</a:t>
            </a:r>
            <a:r>
              <a:rPr lang="zh-CN" altLang="en-US" dirty="0"/>
              <a:t>：直接控制对方比交换数据更为困难；</a:t>
            </a:r>
          </a:p>
          <a:p>
            <a:pPr lvl="1"/>
            <a:endParaRPr lang="zh-CN" altLang="en-US" dirty="0"/>
          </a:p>
        </p:txBody>
      </p:sp>
      <p:grpSp>
        <p:nvGrpSpPr>
          <p:cNvPr id="27" name="组合 26"/>
          <p:cNvGrpSpPr/>
          <p:nvPr/>
        </p:nvGrpSpPr>
        <p:grpSpPr>
          <a:xfrm>
            <a:off x="6195503" y="1887360"/>
            <a:ext cx="5432506" cy="3651198"/>
            <a:chOff x="6195503" y="1887360"/>
            <a:chExt cx="5432506" cy="3651198"/>
          </a:xfrm>
        </p:grpSpPr>
        <p:sp>
          <p:nvSpPr>
            <p:cNvPr id="12" name="Text Box 3"/>
            <p:cNvSpPr txBox="1">
              <a:spLocks noChangeArrowheads="1"/>
            </p:cNvSpPr>
            <p:nvPr/>
          </p:nvSpPr>
          <p:spPr bwMode="auto">
            <a:xfrm>
              <a:off x="6195503" y="2117768"/>
              <a:ext cx="1709423" cy="338554"/>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b="1">
                  <a:solidFill>
                    <a:srgbClr val="000099"/>
                  </a:solidFill>
                  <a:latin typeface="Times New Roman" panose="02020603050405020304" charset="0"/>
                </a:rPr>
                <a:t>网络操作系统</a:t>
              </a:r>
            </a:p>
          </p:txBody>
        </p:sp>
        <p:sp>
          <p:nvSpPr>
            <p:cNvPr id="13" name="Text Box 4"/>
            <p:cNvSpPr txBox="1">
              <a:spLocks noChangeArrowheads="1"/>
            </p:cNvSpPr>
            <p:nvPr/>
          </p:nvSpPr>
          <p:spPr bwMode="auto">
            <a:xfrm>
              <a:off x="6472028" y="3555604"/>
              <a:ext cx="1156375" cy="1200329"/>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600" b="1">
                  <a:solidFill>
                    <a:srgbClr val="000099"/>
                  </a:solidFill>
                  <a:latin typeface="Times New Roman" panose="02020603050405020304" charset="0"/>
                </a:rPr>
                <a:t>网络服务</a:t>
              </a:r>
            </a:p>
            <a:p>
              <a:pPr>
                <a:spcBef>
                  <a:spcPct val="50000"/>
                </a:spcBef>
              </a:pPr>
              <a:r>
                <a:rPr kumimoji="1" lang="zh-CN" altLang="en-US" sz="1600" b="1">
                  <a:solidFill>
                    <a:srgbClr val="000099"/>
                  </a:solidFill>
                  <a:latin typeface="Times New Roman" panose="02020603050405020304" charset="0"/>
                </a:rPr>
                <a:t>应用程序</a:t>
              </a:r>
            </a:p>
          </p:txBody>
        </p:sp>
        <p:sp>
          <p:nvSpPr>
            <p:cNvPr id="14" name="Text Box 5"/>
            <p:cNvSpPr txBox="1">
              <a:spLocks noChangeArrowheads="1"/>
            </p:cNvSpPr>
            <p:nvPr/>
          </p:nvSpPr>
          <p:spPr bwMode="auto">
            <a:xfrm>
              <a:off x="9840599" y="3725713"/>
              <a:ext cx="1508316" cy="584775"/>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solidFill>
                    <a:srgbClr val="000099"/>
                  </a:solidFill>
                  <a:latin typeface="Times New Roman" panose="02020603050405020304" charset="0"/>
                </a:rPr>
                <a:t>   </a:t>
              </a:r>
              <a:r>
                <a:rPr kumimoji="1" lang="zh-CN" altLang="en-US" sz="1600" b="1">
                  <a:solidFill>
                    <a:srgbClr val="000099"/>
                  </a:solidFill>
                  <a:latin typeface="Times New Roman" panose="02020603050405020304" charset="0"/>
                </a:rPr>
                <a:t>通信软件（协议支持）</a:t>
              </a:r>
            </a:p>
          </p:txBody>
        </p:sp>
        <p:sp>
          <p:nvSpPr>
            <p:cNvPr id="15" name="Text Box 6"/>
            <p:cNvSpPr txBox="1">
              <a:spLocks noChangeArrowheads="1"/>
            </p:cNvSpPr>
            <p:nvPr/>
          </p:nvSpPr>
          <p:spPr bwMode="auto">
            <a:xfrm>
              <a:off x="10421357" y="2663886"/>
              <a:ext cx="1206652" cy="707886"/>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b="1">
                  <a:solidFill>
                    <a:srgbClr val="000099"/>
                  </a:solidFill>
                  <a:latin typeface="Times New Roman" panose="02020603050405020304" charset="0"/>
                </a:rPr>
                <a:t>单机</a:t>
              </a:r>
            </a:p>
            <a:p>
              <a:pPr algn="ctr">
                <a:spcBef>
                  <a:spcPct val="50000"/>
                </a:spcBef>
              </a:pPr>
              <a:r>
                <a:rPr kumimoji="1" lang="zh-CN" altLang="en-US" sz="1600" b="1">
                  <a:solidFill>
                    <a:srgbClr val="000099"/>
                  </a:solidFill>
                  <a:latin typeface="Times New Roman" panose="02020603050405020304" charset="0"/>
                </a:rPr>
                <a:t>操作系统</a:t>
              </a:r>
            </a:p>
          </p:txBody>
        </p:sp>
        <p:sp>
          <p:nvSpPr>
            <p:cNvPr id="16" name="Text Box 7"/>
            <p:cNvSpPr txBox="1">
              <a:spLocks noChangeArrowheads="1"/>
            </p:cNvSpPr>
            <p:nvPr/>
          </p:nvSpPr>
          <p:spPr bwMode="auto">
            <a:xfrm>
              <a:off x="8985887" y="1887360"/>
              <a:ext cx="1608869" cy="584775"/>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b="1">
                  <a:solidFill>
                    <a:srgbClr val="000099"/>
                  </a:solidFill>
                  <a:latin typeface="Times New Roman" panose="02020603050405020304" charset="0"/>
                </a:rPr>
                <a:t>用户应用程序</a:t>
              </a:r>
            </a:p>
          </p:txBody>
        </p:sp>
        <p:sp>
          <p:nvSpPr>
            <p:cNvPr id="17" name="Text Box 8"/>
            <p:cNvSpPr txBox="1">
              <a:spLocks noChangeArrowheads="1"/>
            </p:cNvSpPr>
            <p:nvPr/>
          </p:nvSpPr>
          <p:spPr bwMode="auto">
            <a:xfrm>
              <a:off x="7578125" y="5200004"/>
              <a:ext cx="26646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1600" b="1">
                  <a:solidFill>
                    <a:srgbClr val="000099"/>
                  </a:solidFill>
                  <a:latin typeface="Times New Roman" panose="02020603050405020304" charset="0"/>
                </a:rPr>
                <a:t>局域网操作系统的结构</a:t>
              </a:r>
            </a:p>
          </p:txBody>
        </p:sp>
        <p:sp>
          <p:nvSpPr>
            <p:cNvPr id="18" name="Text Box 9"/>
            <p:cNvSpPr txBox="1">
              <a:spLocks noChangeArrowheads="1"/>
            </p:cNvSpPr>
            <p:nvPr/>
          </p:nvSpPr>
          <p:spPr bwMode="auto">
            <a:xfrm>
              <a:off x="7980342" y="3725714"/>
              <a:ext cx="1508316" cy="584775"/>
            </a:xfrm>
            <a:prstGeom prst="rect">
              <a:avLst/>
            </a:prstGeom>
            <a:noFill/>
            <a:ln w="38100">
              <a:solidFill>
                <a:srgbClr val="0066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dirty="0">
                  <a:solidFill>
                    <a:srgbClr val="000099"/>
                  </a:solidFill>
                  <a:latin typeface="Times New Roman" panose="02020603050405020304" charset="0"/>
                </a:rPr>
                <a:t>   </a:t>
              </a:r>
              <a:r>
                <a:rPr kumimoji="1" lang="zh-CN" altLang="en-US" sz="1600" b="1" dirty="0">
                  <a:solidFill>
                    <a:srgbClr val="000099"/>
                  </a:solidFill>
                  <a:latin typeface="Times New Roman" panose="02020603050405020304" charset="0"/>
                </a:rPr>
                <a:t>通信软件（协议支持）</a:t>
              </a:r>
            </a:p>
          </p:txBody>
        </p:sp>
        <p:sp>
          <p:nvSpPr>
            <p:cNvPr id="19" name="Line 10"/>
            <p:cNvSpPr>
              <a:spLocks noChangeShapeType="1"/>
            </p:cNvSpPr>
            <p:nvPr/>
          </p:nvSpPr>
          <p:spPr bwMode="auto">
            <a:xfrm>
              <a:off x="7075354" y="2478238"/>
              <a:ext cx="0" cy="1077365"/>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0" name="Line 11"/>
            <p:cNvSpPr>
              <a:spLocks noChangeShapeType="1"/>
            </p:cNvSpPr>
            <p:nvPr/>
          </p:nvSpPr>
          <p:spPr bwMode="auto">
            <a:xfrm>
              <a:off x="7628403" y="4065934"/>
              <a:ext cx="351940"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1" name="Line 12"/>
            <p:cNvSpPr>
              <a:spLocks noChangeShapeType="1"/>
            </p:cNvSpPr>
            <p:nvPr/>
          </p:nvSpPr>
          <p:spPr bwMode="auto">
            <a:xfrm>
              <a:off x="10041707" y="2478238"/>
              <a:ext cx="0" cy="1247476"/>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2" name="Line 13"/>
            <p:cNvSpPr>
              <a:spLocks noChangeShapeType="1"/>
            </p:cNvSpPr>
            <p:nvPr/>
          </p:nvSpPr>
          <p:spPr bwMode="auto">
            <a:xfrm>
              <a:off x="10946697" y="3385493"/>
              <a:ext cx="0" cy="340221"/>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3" name="Line 14"/>
            <p:cNvSpPr>
              <a:spLocks noChangeShapeType="1"/>
            </p:cNvSpPr>
            <p:nvPr/>
          </p:nvSpPr>
          <p:spPr bwMode="auto">
            <a:xfrm>
              <a:off x="8696075" y="4321099"/>
              <a:ext cx="0" cy="283517"/>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4" name="Line 15"/>
            <p:cNvSpPr>
              <a:spLocks noChangeShapeType="1"/>
            </p:cNvSpPr>
            <p:nvPr/>
          </p:nvSpPr>
          <p:spPr bwMode="auto">
            <a:xfrm>
              <a:off x="10594756" y="4310488"/>
              <a:ext cx="0" cy="283517"/>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5" name="Line 16"/>
            <p:cNvSpPr>
              <a:spLocks noChangeShapeType="1"/>
            </p:cNvSpPr>
            <p:nvPr/>
          </p:nvSpPr>
          <p:spPr bwMode="auto">
            <a:xfrm>
              <a:off x="8696075" y="4604616"/>
              <a:ext cx="1910533" cy="0"/>
            </a:xfrm>
            <a:prstGeom prst="line">
              <a:avLst/>
            </a:prstGeom>
            <a:noFill/>
            <a:ln w="3810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spTree>
    <p:extLst>
      <p:ext uri="{BB962C8B-B14F-4D97-AF65-F5344CB8AC3E}">
        <p14:creationId xmlns:p14="http://schemas.microsoft.com/office/powerpoint/2010/main" val="682952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dirty="0"/>
              <a:t>1.2.7 </a:t>
            </a:r>
            <a:r>
              <a:rPr lang="zh-CN" altLang="en-US" dirty="0"/>
              <a:t>网络操作系统</a:t>
            </a:r>
            <a:endParaRPr lang="en-US" altLang="zh-CN" dirty="0"/>
          </a:p>
        </p:txBody>
      </p:sp>
      <p:sp>
        <p:nvSpPr>
          <p:cNvPr id="40963" name="Rectangle 3"/>
          <p:cNvSpPr>
            <a:spLocks noGrp="1" noChangeArrowheads="1"/>
          </p:cNvSpPr>
          <p:nvPr>
            <p:ph idx="1"/>
          </p:nvPr>
        </p:nvSpPr>
        <p:spPr/>
        <p:txBody>
          <a:bodyPr>
            <a:normAutofit fontScale="70000" lnSpcReduction="20000"/>
          </a:bodyPr>
          <a:lstStyle/>
          <a:p>
            <a:r>
              <a:rPr lang="zh-CN" altLang="en-US" dirty="0"/>
              <a:t>网络操作系统</a:t>
            </a:r>
            <a:r>
              <a:rPr lang="en-US" altLang="zh-CN" dirty="0"/>
              <a:t>(NOS, Network Operating System)</a:t>
            </a:r>
          </a:p>
          <a:p>
            <a:pPr lvl="1"/>
            <a:r>
              <a:rPr lang="zh-CN" altLang="en-US" dirty="0"/>
              <a:t>网络操作系统是在通常操作系统功能的基础上提供网络通信和网络服务功能的操作系统。</a:t>
            </a:r>
          </a:p>
          <a:p>
            <a:pPr lvl="1"/>
            <a:r>
              <a:rPr lang="zh-CN" altLang="en-US" dirty="0"/>
              <a:t>网络操作系统为网上计算机进行方便而有效的网络资源共享，提供网络用户所需各种服务的软件和相关程序的集合。</a:t>
            </a:r>
          </a:p>
          <a:p>
            <a:pPr lvl="1"/>
            <a:r>
              <a:rPr lang="zh-CN" altLang="en-US" dirty="0"/>
              <a:t>计算机网络</a:t>
            </a:r>
          </a:p>
          <a:p>
            <a:pPr lvl="2"/>
            <a:r>
              <a:rPr lang="zh-CN" altLang="en-US" dirty="0"/>
              <a:t>一些自主的计算机系统，通过通信设施相互连接，完成信息交换、资源共享、互操作和协同工作等功能。</a:t>
            </a:r>
          </a:p>
          <a:p>
            <a:pPr lvl="1"/>
            <a:r>
              <a:rPr lang="zh-CN" altLang="en-US" dirty="0"/>
              <a:t>引入计算机网络的目的：完成新的应用（进行自动的信息交换），提高性能－价格比（共享昂贵资源）</a:t>
            </a:r>
            <a:endParaRPr lang="en-US" altLang="zh-CN" dirty="0"/>
          </a:p>
          <a:p>
            <a:pPr lvl="1"/>
            <a:r>
              <a:rPr lang="zh-CN" altLang="en-US" b="1" dirty="0">
                <a:solidFill>
                  <a:srgbClr val="C00000"/>
                </a:solidFill>
              </a:rPr>
              <a:t>网络功能与操作系统的结合程度是网络操作系统的重要性能指标</a:t>
            </a:r>
            <a:r>
              <a:rPr lang="zh-CN" altLang="en-US" dirty="0"/>
              <a:t>。早期的作法是通常操作系统附加网络软件，过渡到网络功能成为操作系统的有机组成部分。它们的区别在于：网络功能的强弱、使用是否方便等。</a:t>
            </a:r>
          </a:p>
          <a:p>
            <a:endParaRPr lang="en-US" altLang="zh-CN" dirty="0"/>
          </a:p>
        </p:txBody>
      </p:sp>
      <p:sp>
        <p:nvSpPr>
          <p:cNvPr id="40964" name="AutoShape 5" descr="Assignment_lanka_network_operating_system"/>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p>
            <a:r>
              <a:rPr lang="en-US" altLang="zh-CN" dirty="0"/>
              <a:t>1.2.8 </a:t>
            </a:r>
            <a:r>
              <a:rPr lang="zh-CN" altLang="en-US" dirty="0"/>
              <a:t>分布式操作系统</a:t>
            </a:r>
            <a:r>
              <a:rPr lang="en-US" altLang="zh-CN" dirty="0"/>
              <a:t>(Distributed Operating System)</a:t>
            </a:r>
          </a:p>
        </p:txBody>
      </p:sp>
      <p:sp>
        <p:nvSpPr>
          <p:cNvPr id="41987" name="Rectangle 3"/>
          <p:cNvSpPr>
            <a:spLocks noGrp="1" noChangeArrowheads="1"/>
          </p:cNvSpPr>
          <p:nvPr>
            <p:ph idx="1"/>
          </p:nvPr>
        </p:nvSpPr>
        <p:spPr/>
        <p:txBody>
          <a:bodyPr>
            <a:normAutofit/>
          </a:bodyPr>
          <a:lstStyle/>
          <a:p>
            <a:r>
              <a:rPr lang="zh-CN" altLang="en-US" sz="2000" dirty="0"/>
              <a:t>分布式操作系统</a:t>
            </a:r>
            <a:r>
              <a:rPr lang="en-US" altLang="zh-CN" sz="2000" dirty="0"/>
              <a:t>(Distributed Operating System)</a:t>
            </a:r>
          </a:p>
          <a:p>
            <a:pPr lvl="1"/>
            <a:r>
              <a:rPr lang="zh-CN" altLang="en-US" sz="1800" dirty="0"/>
              <a:t>分布式系统：处理和控制是分散的（相对于集中式系统）</a:t>
            </a:r>
          </a:p>
          <a:p>
            <a:pPr lvl="1"/>
            <a:r>
              <a:rPr lang="zh-CN" altLang="en-US" sz="1800" dirty="0"/>
              <a:t>分布式系统是以计算机网络为基础的，它的基本特征是处理上的分布，即功能和任务的分布。分布式操作系统的所有系统任务可在系统中任何处理机上运行，自动实现全系统范围内的任务分配并自动调度各处理机的工作负载。</a:t>
            </a:r>
          </a:p>
        </p:txBody>
      </p:sp>
      <p:pic>
        <p:nvPicPr>
          <p:cNvPr id="41988" name="Picture 6" descr="E4J`82~P(8XP8AQ8)GX04S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27159" y="3924372"/>
            <a:ext cx="76676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normAutofit fontScale="90000"/>
          </a:bodyPr>
          <a:lstStyle/>
          <a:p>
            <a:r>
              <a:rPr lang="en-US" altLang="zh-CN" dirty="0"/>
              <a:t>1.2.8 </a:t>
            </a:r>
            <a:r>
              <a:rPr lang="zh-CN" altLang="en-US" dirty="0"/>
              <a:t>分布式操作系统</a:t>
            </a:r>
            <a:r>
              <a:rPr lang="en-US" altLang="zh-CN" dirty="0"/>
              <a:t>(Distributed Operating System)</a:t>
            </a:r>
            <a:endParaRPr lang="zh-CN" altLang="en-US" dirty="0"/>
          </a:p>
        </p:txBody>
      </p:sp>
      <p:sp>
        <p:nvSpPr>
          <p:cNvPr id="43010" name="Rectangle 2"/>
          <p:cNvSpPr>
            <a:spLocks noGrp="1" noChangeArrowheads="1"/>
          </p:cNvSpPr>
          <p:nvPr>
            <p:ph idx="1"/>
          </p:nvPr>
        </p:nvSpPr>
        <p:spPr/>
        <p:txBody>
          <a:bodyPr>
            <a:normAutofit fontScale="77500" lnSpcReduction="20000"/>
          </a:bodyPr>
          <a:lstStyle/>
          <a:p>
            <a:r>
              <a:rPr lang="zh-CN" altLang="en-US" dirty="0"/>
              <a:t>分布式操作系统与网络操作系统的比较</a:t>
            </a:r>
            <a:endParaRPr lang="en-US" altLang="zh-CN" dirty="0"/>
          </a:p>
          <a:p>
            <a:pPr lvl="1"/>
            <a:r>
              <a:rPr lang="en-US" altLang="zh-CN" dirty="0"/>
              <a:t>(1)</a:t>
            </a:r>
            <a:r>
              <a:rPr lang="zh-CN" altLang="en-US" dirty="0"/>
              <a:t>耦合程度：</a:t>
            </a:r>
          </a:p>
          <a:p>
            <a:pPr lvl="2">
              <a:spcBef>
                <a:spcPts val="0"/>
              </a:spcBef>
            </a:pPr>
            <a:r>
              <a:rPr lang="zh-CN" altLang="en-US" dirty="0"/>
              <a:t>分布式系统是紧密耦合系统：分布式</a:t>
            </a:r>
            <a:r>
              <a:rPr lang="en-US" altLang="zh-CN" dirty="0"/>
              <a:t>OS</a:t>
            </a:r>
            <a:r>
              <a:rPr lang="zh-CN" altLang="en-US" dirty="0"/>
              <a:t>是在各机上统一建立的“</a:t>
            </a:r>
            <a:r>
              <a:rPr lang="en-US" altLang="zh-CN" dirty="0"/>
              <a:t>OS</a:t>
            </a:r>
            <a:r>
              <a:rPr lang="zh-CN" altLang="en-US" dirty="0"/>
              <a:t>同质”，直接管理</a:t>
            </a:r>
            <a:r>
              <a:rPr lang="en-US" altLang="zh-CN" dirty="0"/>
              <a:t>CPU</a:t>
            </a:r>
            <a:r>
              <a:rPr lang="zh-CN" altLang="en-US" dirty="0"/>
              <a:t>、存储器和外设；统一进行全系统的管理；</a:t>
            </a:r>
          </a:p>
          <a:p>
            <a:pPr lvl="2">
              <a:spcBef>
                <a:spcPts val="0"/>
              </a:spcBef>
            </a:pPr>
            <a:r>
              <a:rPr lang="zh-CN" altLang="en-US" dirty="0"/>
              <a:t>网络通常容许异种</a:t>
            </a:r>
            <a:r>
              <a:rPr lang="en-US" altLang="zh-CN" dirty="0"/>
              <a:t>OS</a:t>
            </a:r>
            <a:r>
              <a:rPr lang="zh-CN" altLang="en-US" dirty="0"/>
              <a:t>互连，各机上各种服务程序需按不同网络协议“协议同质”。</a:t>
            </a:r>
          </a:p>
          <a:p>
            <a:pPr lvl="1"/>
            <a:r>
              <a:rPr lang="en-US" altLang="zh-CN" dirty="0"/>
              <a:t>(2)</a:t>
            </a:r>
            <a:r>
              <a:rPr lang="zh-CN" altLang="en-US" dirty="0"/>
              <a:t>并行性：</a:t>
            </a:r>
          </a:p>
          <a:p>
            <a:pPr lvl="2">
              <a:spcBef>
                <a:spcPts val="0"/>
              </a:spcBef>
            </a:pPr>
            <a:r>
              <a:rPr lang="zh-CN" altLang="en-US" dirty="0"/>
              <a:t>分布式</a:t>
            </a:r>
            <a:r>
              <a:rPr lang="en-US" altLang="zh-CN" dirty="0"/>
              <a:t>OS</a:t>
            </a:r>
            <a:r>
              <a:rPr lang="zh-CN" altLang="en-US" dirty="0"/>
              <a:t>可以将一个进程分散在各机上并行执行“进程迁移”；</a:t>
            </a:r>
          </a:p>
          <a:p>
            <a:pPr lvl="2">
              <a:spcBef>
                <a:spcPts val="0"/>
              </a:spcBef>
            </a:pPr>
            <a:r>
              <a:rPr lang="zh-CN" altLang="en-US" dirty="0"/>
              <a:t>网络则各机上的进程独立。</a:t>
            </a:r>
          </a:p>
          <a:p>
            <a:pPr lvl="1"/>
            <a:r>
              <a:rPr lang="en-US" altLang="zh-CN" dirty="0"/>
              <a:t>(3)</a:t>
            </a:r>
            <a:r>
              <a:rPr lang="zh-CN" altLang="en-US" dirty="0"/>
              <a:t>透明性：用户是否知道或指定资源在哪个机器上（如</a:t>
            </a:r>
            <a:r>
              <a:rPr lang="en-US" altLang="zh-CN" dirty="0"/>
              <a:t>CPU</a:t>
            </a:r>
            <a:r>
              <a:rPr lang="zh-CN" altLang="en-US" dirty="0"/>
              <a:t>、内存或外设）。</a:t>
            </a:r>
          </a:p>
          <a:p>
            <a:pPr lvl="2">
              <a:spcBef>
                <a:spcPts val="0"/>
              </a:spcBef>
            </a:pPr>
            <a:r>
              <a:rPr lang="zh-CN" altLang="en-US" dirty="0"/>
              <a:t>分布式系统的网络资源调度对用户透明，用户不了解所占有资源的位置；</a:t>
            </a:r>
          </a:p>
          <a:p>
            <a:pPr lvl="2">
              <a:spcBef>
                <a:spcPts val="0"/>
              </a:spcBef>
            </a:pPr>
            <a:r>
              <a:rPr lang="zh-CN" altLang="en-US" dirty="0"/>
              <a:t>网络操作系统中对网络资源的使用要由用户明确指定；</a:t>
            </a:r>
          </a:p>
          <a:p>
            <a:pPr lvl="1"/>
            <a:r>
              <a:rPr lang="en-US" altLang="zh-CN" dirty="0"/>
              <a:t>(4)</a:t>
            </a:r>
            <a:r>
              <a:rPr lang="zh-CN" altLang="en-US" dirty="0"/>
              <a:t>健壮性：分布式系统要求更强的容错能力（工作时系统重构）</a:t>
            </a:r>
          </a:p>
        </p:txBody>
      </p:sp>
    </p:spTree>
    <p:extLst>
      <p:ext uri="{BB962C8B-B14F-4D97-AF65-F5344CB8AC3E}">
        <p14:creationId xmlns:p14="http://schemas.microsoft.com/office/powerpoint/2010/main" val="3466311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a:t>1.2.9 </a:t>
            </a:r>
            <a:r>
              <a:rPr lang="zh-CN" altLang="en-US" dirty="0"/>
              <a:t>个人计算机操作系统</a:t>
            </a:r>
            <a:endParaRPr lang="en-US" altLang="zh-CN" dirty="0"/>
          </a:p>
        </p:txBody>
      </p:sp>
      <p:sp>
        <p:nvSpPr>
          <p:cNvPr id="44035" name="Rectangle 3"/>
          <p:cNvSpPr>
            <a:spLocks noGrp="1" noChangeArrowheads="1"/>
          </p:cNvSpPr>
          <p:nvPr>
            <p:ph idx="1"/>
          </p:nvPr>
        </p:nvSpPr>
        <p:spPr/>
        <p:txBody>
          <a:bodyPr>
            <a:normAutofit fontScale="77500" lnSpcReduction="20000"/>
          </a:bodyPr>
          <a:lstStyle/>
          <a:p>
            <a:r>
              <a:rPr lang="zh-CN" altLang="en-US" dirty="0"/>
              <a:t>个人计算机操作系统</a:t>
            </a:r>
            <a:r>
              <a:rPr lang="en-US" altLang="zh-CN" dirty="0"/>
              <a:t>(Personal Computer Operating System)</a:t>
            </a:r>
          </a:p>
          <a:p>
            <a:pPr lvl="1"/>
            <a:r>
              <a:rPr lang="zh-CN" altLang="en-US" dirty="0"/>
              <a:t>针对单用户使用的个人计算机进行优化的操作系统。</a:t>
            </a:r>
          </a:p>
          <a:p>
            <a:pPr lvl="1"/>
            <a:r>
              <a:rPr lang="zh-CN" altLang="en-US" dirty="0"/>
              <a:t>个人计算机操作系统的特征</a:t>
            </a:r>
          </a:p>
          <a:p>
            <a:pPr lvl="2"/>
            <a:r>
              <a:rPr lang="zh-CN" altLang="en-US" dirty="0"/>
              <a:t>应用领域：事务处理、个人娱乐。</a:t>
            </a:r>
          </a:p>
          <a:p>
            <a:pPr lvl="2"/>
            <a:r>
              <a:rPr lang="zh-CN" altLang="en-US" dirty="0"/>
              <a:t>系统要求：使用方便、支持多种硬件和外部设备（多媒体设备、网络、远程通信）、效率不必很高，但响应性（交互性）要好。</a:t>
            </a:r>
            <a:endParaRPr lang="en-US" altLang="zh-CN" dirty="0"/>
          </a:p>
          <a:p>
            <a:pPr lvl="1"/>
            <a:r>
              <a:rPr lang="zh-CN" altLang="en-US" dirty="0"/>
              <a:t>常用的个人计算机操作系统</a:t>
            </a:r>
          </a:p>
          <a:p>
            <a:pPr lvl="2"/>
            <a:r>
              <a:rPr lang="zh-CN" altLang="en-US" dirty="0"/>
              <a:t>  单用户单任务：</a:t>
            </a:r>
            <a:r>
              <a:rPr lang="en-US" altLang="zh-CN" dirty="0"/>
              <a:t>MS DOS</a:t>
            </a:r>
          </a:p>
          <a:p>
            <a:pPr lvl="2"/>
            <a:r>
              <a:rPr lang="en-US" altLang="zh-CN" dirty="0"/>
              <a:t>  </a:t>
            </a:r>
            <a:r>
              <a:rPr lang="zh-CN" altLang="en-US" dirty="0"/>
              <a:t>单用户多任务：</a:t>
            </a:r>
            <a:r>
              <a:rPr lang="en-US" altLang="zh-CN" dirty="0"/>
              <a:t>OS/2, MS Windows 3.x, Windows 95, Windows NT, Windows 2000 Windows XP</a:t>
            </a:r>
          </a:p>
          <a:p>
            <a:pPr lvl="2"/>
            <a:r>
              <a:rPr lang="en-US" altLang="zh-CN" dirty="0"/>
              <a:t>  </a:t>
            </a:r>
            <a:r>
              <a:rPr lang="zh-CN" altLang="en-US" dirty="0"/>
              <a:t>多用户多任务：</a:t>
            </a:r>
            <a:r>
              <a:rPr lang="en-US" altLang="zh-CN" dirty="0"/>
              <a:t>UNIX(SCO UNIX, Solaris x86, Linux, FreeBSD)</a:t>
            </a:r>
          </a:p>
          <a:p>
            <a:pPr lvl="1"/>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1.2.9 </a:t>
            </a:r>
            <a:r>
              <a:rPr lang="zh-CN" altLang="en-US" dirty="0"/>
              <a:t>个人计算机操作系统</a:t>
            </a:r>
          </a:p>
        </p:txBody>
      </p:sp>
      <p:sp>
        <p:nvSpPr>
          <p:cNvPr id="8" name="矩形 7"/>
          <p:cNvSpPr/>
          <p:nvPr/>
        </p:nvSpPr>
        <p:spPr>
          <a:xfrm>
            <a:off x="1487961" y="1760220"/>
            <a:ext cx="8073078" cy="954107"/>
          </a:xfrm>
          <a:prstGeom prst="rect">
            <a:avLst/>
          </a:prstGeom>
          <a:noFill/>
        </p:spPr>
        <p:txBody>
          <a:bodyPr wrap="square" lIns="91440" tIns="45720" rIns="91440" bIns="45720">
            <a:spAutoFit/>
          </a:bodyPr>
          <a:lstStyle/>
          <a:p>
            <a:pPr algn="ctr"/>
            <a:r>
              <a:rPr lang="zh-CN" altLang="en-US" sz="2800" b="0" cap="none" spc="0" dirty="0">
                <a:ln w="0"/>
                <a:solidFill>
                  <a:srgbClr val="C00000"/>
                </a:solidFill>
                <a:effectLst>
                  <a:outerShdw blurRad="38100" dist="19050" dir="2700000" algn="tl" rotWithShape="0">
                    <a:schemeClr val="dk1">
                      <a:alpha val="40000"/>
                    </a:schemeClr>
                  </a:outerShdw>
                </a:effectLst>
              </a:rPr>
              <a:t>从某种意义上讲，今天个人计算机性能日趋提升，性价比成为了个人操作系统发展的重要指标</a:t>
            </a:r>
          </a:p>
        </p:txBody>
      </p:sp>
      <p:pic>
        <p:nvPicPr>
          <p:cNvPr id="17" name="图片占位符 9"/>
          <p:cNvPicPr>
            <a:picLocks noChangeAspect="1"/>
          </p:cNvPicPr>
          <p:nvPr/>
        </p:nvPicPr>
        <p:blipFill rotWithShape="1">
          <a:blip r:embed="rId2" cstate="print">
            <a:extLst>
              <a:ext uri="{28A0092B-C50C-407E-A947-70E740481C1C}">
                <a14:useLocalDpi xmlns:a14="http://schemas.microsoft.com/office/drawing/2010/main" val="0"/>
              </a:ext>
            </a:extLst>
          </a:blip>
          <a:srcRect t="14492" b="19827"/>
          <a:stretch>
            <a:fillRect/>
          </a:stretch>
        </p:blipFill>
        <p:spPr>
          <a:xfrm>
            <a:off x="1395922" y="3605736"/>
            <a:ext cx="1919357" cy="1260647"/>
          </a:xfrm>
          <a:prstGeom prst="rect">
            <a:avLst/>
          </a:prstGeom>
        </p:spPr>
      </p:pic>
      <p:pic>
        <p:nvPicPr>
          <p:cNvPr id="23" name="图片占位符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4500" y="3503294"/>
            <a:ext cx="2625638" cy="1119705"/>
          </a:xfrm>
          <a:prstGeom prst="rect">
            <a:avLst/>
          </a:prstGeom>
        </p:spPr>
      </p:pic>
      <p:pic>
        <p:nvPicPr>
          <p:cNvPr id="28" name="图片占位符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5611" y="3178859"/>
            <a:ext cx="1586422" cy="1508423"/>
          </a:xfrm>
          <a:prstGeom prst="rect">
            <a:avLst/>
          </a:prstGeom>
        </p:spPr>
      </p:pic>
    </p:spTree>
    <p:extLst>
      <p:ext uri="{BB962C8B-B14F-4D97-AF65-F5344CB8AC3E}">
        <p14:creationId xmlns:p14="http://schemas.microsoft.com/office/powerpoint/2010/main" val="65098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p:txBody>
          <a:bodyPr/>
          <a:lstStyle/>
          <a:p>
            <a:r>
              <a:rPr lang="en-US" altLang="zh-CN"/>
              <a:t>1.2.9 </a:t>
            </a:r>
            <a:r>
              <a:rPr lang="zh-CN" altLang="en-US"/>
              <a:t>个人计算机操作系统</a:t>
            </a:r>
            <a:endParaRPr lang="en-US" altLang="zh-CN" dirty="0"/>
          </a:p>
        </p:txBody>
      </p:sp>
      <p:sp>
        <p:nvSpPr>
          <p:cNvPr id="45058" name="Rectangle 2"/>
          <p:cNvSpPr>
            <a:spLocks noGrp="1" noChangeArrowheads="1"/>
          </p:cNvSpPr>
          <p:nvPr>
            <p:ph idx="1"/>
          </p:nvPr>
        </p:nvSpPr>
        <p:spPr/>
        <p:txBody>
          <a:bodyPr>
            <a:normAutofit/>
          </a:bodyPr>
          <a:lstStyle/>
          <a:p>
            <a:r>
              <a:rPr lang="zh-CN" altLang="en-US" sz="1800" dirty="0"/>
              <a:t>常用的个人计算机操作系统</a:t>
            </a:r>
            <a:endParaRPr lang="en-US" altLang="zh-CN" sz="1800" dirty="0"/>
          </a:p>
          <a:p>
            <a:pPr lvl="1"/>
            <a:r>
              <a:rPr lang="zh-CN" altLang="en-US" sz="1600" dirty="0"/>
              <a:t>单用户单任务：只允许一个用户上机，且只允许用户程序作为一个任务运行。</a:t>
            </a:r>
          </a:p>
          <a:p>
            <a:pPr lvl="1"/>
            <a:r>
              <a:rPr lang="zh-CN" altLang="en-US" sz="1600" dirty="0"/>
              <a:t>最具代表性有</a:t>
            </a:r>
            <a:r>
              <a:rPr lang="en-US" altLang="zh-CN" sz="1600" dirty="0"/>
              <a:t>CP/M</a:t>
            </a:r>
            <a:r>
              <a:rPr lang="zh-CN" altLang="en-US" sz="1600" dirty="0"/>
              <a:t>和</a:t>
            </a:r>
            <a:r>
              <a:rPr lang="en-US" altLang="zh-CN" sz="1600" dirty="0"/>
              <a:t>MS-DOS</a:t>
            </a:r>
            <a:r>
              <a:rPr lang="zh-CN" altLang="en-US" sz="1600" dirty="0"/>
              <a:t>：</a:t>
            </a:r>
          </a:p>
          <a:p>
            <a:pPr lvl="2"/>
            <a:r>
              <a:rPr lang="en-US" altLang="zh-CN" sz="1400" dirty="0"/>
              <a:t>CP/M</a:t>
            </a:r>
            <a:r>
              <a:rPr lang="zh-CN" altLang="en-US" sz="1400" dirty="0"/>
              <a:t>：在</a:t>
            </a:r>
            <a:r>
              <a:rPr lang="en-US" altLang="zh-CN" sz="1400" dirty="0"/>
              <a:t>1975</a:t>
            </a:r>
            <a:r>
              <a:rPr lang="zh-CN" altLang="en-US" sz="1400" dirty="0"/>
              <a:t>年由</a:t>
            </a:r>
            <a:r>
              <a:rPr lang="en-US" altLang="zh-CN" sz="1400" dirty="0"/>
              <a:t>Digital Research</a:t>
            </a:r>
            <a:r>
              <a:rPr lang="zh-CN" altLang="en-US" sz="1400" dirty="0"/>
              <a:t>公司率先推出的</a:t>
            </a:r>
            <a:r>
              <a:rPr lang="en-US" altLang="zh-CN" sz="1400" dirty="0"/>
              <a:t>8</a:t>
            </a:r>
            <a:r>
              <a:rPr lang="zh-CN" altLang="en-US" sz="1400" dirty="0"/>
              <a:t>位微机</a:t>
            </a:r>
            <a:r>
              <a:rPr lang="en-US" altLang="zh-CN" sz="1400" dirty="0"/>
              <a:t>OS</a:t>
            </a:r>
            <a:r>
              <a:rPr lang="zh-CN" altLang="en-US" sz="1400" dirty="0"/>
              <a:t>，具有较好的层次结构、可适应性、可移植性及易学易用性，是</a:t>
            </a:r>
            <a:r>
              <a:rPr lang="en-US" altLang="zh-CN" sz="1400" dirty="0"/>
              <a:t>8</a:t>
            </a:r>
            <a:r>
              <a:rPr lang="zh-CN" altLang="en-US" sz="1400" dirty="0"/>
              <a:t>位微机</a:t>
            </a:r>
            <a:r>
              <a:rPr lang="en-US" altLang="zh-CN" sz="1400" dirty="0"/>
              <a:t>OS</a:t>
            </a:r>
            <a:r>
              <a:rPr lang="zh-CN" altLang="en-US" sz="1400" dirty="0"/>
              <a:t>的标准。    </a:t>
            </a:r>
          </a:p>
          <a:p>
            <a:pPr lvl="2"/>
            <a:r>
              <a:rPr lang="en-US" altLang="zh-CN" sz="1400" dirty="0"/>
              <a:t>MS-DOS</a:t>
            </a:r>
            <a:r>
              <a:rPr lang="zh-CN" altLang="en-US" sz="1400" dirty="0"/>
              <a:t>：该操作系统在</a:t>
            </a:r>
            <a:r>
              <a:rPr lang="en-US" altLang="zh-CN" sz="1400" dirty="0"/>
              <a:t>CP/M</a:t>
            </a:r>
            <a:r>
              <a:rPr lang="zh-CN" altLang="en-US" sz="1400" dirty="0"/>
              <a:t>的基础上进行了较大的扩充，增加了许多内、外部命令，使该操作系统具有较强的功能及性能优良的文件系统。随着</a:t>
            </a:r>
            <a:r>
              <a:rPr lang="en-US" altLang="zh-CN" sz="1400" dirty="0"/>
              <a:t>IBM-PC</a:t>
            </a:r>
            <a:r>
              <a:rPr lang="zh-CN" altLang="en-US" sz="1400" dirty="0"/>
              <a:t>机及其兼容机的畅销，</a:t>
            </a:r>
            <a:r>
              <a:rPr lang="en-US" altLang="zh-CN" sz="1400" dirty="0"/>
              <a:t>MS-DOS</a:t>
            </a:r>
            <a:r>
              <a:rPr lang="zh-CN" altLang="en-US" sz="1400" dirty="0"/>
              <a:t>成为</a:t>
            </a:r>
            <a:r>
              <a:rPr lang="en-US" altLang="zh-CN" sz="1400" dirty="0"/>
              <a:t>16</a:t>
            </a:r>
            <a:r>
              <a:rPr lang="zh-CN" altLang="en-US" sz="1400" dirty="0"/>
              <a:t>位单用户单任务</a:t>
            </a:r>
            <a:r>
              <a:rPr lang="en-US" altLang="zh-CN" sz="1400" dirty="0"/>
              <a:t>OS</a:t>
            </a:r>
            <a:r>
              <a:rPr lang="zh-CN" altLang="en-US" sz="1400" dirty="0"/>
              <a:t>的标准</a:t>
            </a:r>
            <a:r>
              <a:rPr lang="en-US" altLang="zh-CN" sz="1400" dirty="0"/>
              <a:t>MS DOS</a:t>
            </a:r>
          </a:p>
        </p:txBody>
      </p:sp>
      <p:pic>
        <p:nvPicPr>
          <p:cNvPr id="45060" name="Picture 5" descr="rs-c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78" y="4692783"/>
            <a:ext cx="5810251"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PC_DO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05" y="4536846"/>
            <a:ext cx="3303555" cy="20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p:txBody>
          <a:bodyPr/>
          <a:lstStyle/>
          <a:p>
            <a:r>
              <a:rPr lang="en-US" altLang="zh-CN" dirty="0"/>
              <a:t>1.2.9 </a:t>
            </a:r>
            <a:r>
              <a:rPr lang="zh-CN" altLang="en-US" dirty="0"/>
              <a:t>个人计算机操作系统</a:t>
            </a:r>
            <a:endParaRPr lang="en-US" altLang="zh-CN" dirty="0"/>
          </a:p>
        </p:txBody>
      </p:sp>
      <p:sp>
        <p:nvSpPr>
          <p:cNvPr id="46082" name="Rectangle 2"/>
          <p:cNvSpPr>
            <a:spLocks noGrp="1" noChangeArrowheads="1"/>
          </p:cNvSpPr>
          <p:nvPr>
            <p:ph idx="1"/>
          </p:nvPr>
        </p:nvSpPr>
        <p:spPr/>
        <p:txBody>
          <a:bodyPr>
            <a:normAutofit/>
          </a:bodyPr>
          <a:lstStyle/>
          <a:p>
            <a:r>
              <a:rPr lang="zh-CN" altLang="en-US" dirty="0"/>
              <a:t>常用的个人计算机操作系统</a:t>
            </a:r>
          </a:p>
          <a:p>
            <a:pPr lvl="1"/>
            <a:r>
              <a:rPr lang="zh-CN" altLang="en-US" dirty="0"/>
              <a:t>单用户多任务：只允许一个用户上机，但允许将一个用户程序分为若干个任务并发执行，从而有效地改善系统的性能。</a:t>
            </a:r>
          </a:p>
          <a:p>
            <a:pPr lvl="2">
              <a:spcBef>
                <a:spcPts val="0"/>
              </a:spcBef>
            </a:pPr>
            <a:r>
              <a:rPr lang="zh-CN" altLang="en-US" dirty="0"/>
              <a:t>最具代表性的是</a:t>
            </a:r>
            <a:r>
              <a:rPr lang="en-US" altLang="zh-CN" dirty="0"/>
              <a:t>OS/2</a:t>
            </a:r>
            <a:r>
              <a:rPr lang="zh-CN" altLang="en-US" dirty="0"/>
              <a:t>和</a:t>
            </a:r>
            <a:r>
              <a:rPr lang="en-US" altLang="zh-CN" dirty="0"/>
              <a:t>WINDOWS</a:t>
            </a:r>
            <a:r>
              <a:rPr lang="zh-CN" altLang="en-US" dirty="0"/>
              <a:t>：</a:t>
            </a:r>
          </a:p>
          <a:p>
            <a:pPr lvl="3">
              <a:lnSpc>
                <a:spcPct val="150000"/>
              </a:lnSpc>
              <a:spcBef>
                <a:spcPts val="0"/>
              </a:spcBef>
            </a:pPr>
            <a:r>
              <a:rPr lang="en-US" altLang="zh-CN" sz="1600" dirty="0"/>
              <a:t>OS/2</a:t>
            </a:r>
            <a:r>
              <a:rPr lang="zh-CN" altLang="en-US" sz="1600" dirty="0"/>
              <a:t>：</a:t>
            </a:r>
            <a:r>
              <a:rPr lang="en-US" altLang="zh-CN" sz="1600" dirty="0"/>
              <a:t>1987</a:t>
            </a:r>
            <a:r>
              <a:rPr lang="zh-CN" altLang="en-US" sz="1600" dirty="0"/>
              <a:t>年</a:t>
            </a:r>
            <a:r>
              <a:rPr lang="en-US" altLang="zh-CN" sz="1600" dirty="0"/>
              <a:t>4</a:t>
            </a:r>
            <a:r>
              <a:rPr lang="zh-CN" altLang="en-US" sz="1600" dirty="0"/>
              <a:t>月，</a:t>
            </a:r>
            <a:r>
              <a:rPr lang="en-US" altLang="zh-CN" sz="1600" dirty="0"/>
              <a:t>IBM</a:t>
            </a:r>
            <a:r>
              <a:rPr lang="zh-CN" altLang="en-US" sz="1600" dirty="0"/>
              <a:t>同时发表了</a:t>
            </a:r>
            <a:r>
              <a:rPr lang="en-US" altLang="zh-CN" sz="1600" dirty="0"/>
              <a:t>OS/2</a:t>
            </a:r>
            <a:r>
              <a:rPr lang="zh-CN" altLang="en-US" sz="1600" dirty="0"/>
              <a:t>和下一代个人系统</a:t>
            </a:r>
            <a:r>
              <a:rPr lang="en-US" altLang="zh-CN" sz="1600" dirty="0"/>
              <a:t>PS/2</a:t>
            </a:r>
            <a:r>
              <a:rPr lang="zh-CN" altLang="en-US" sz="1600" dirty="0"/>
              <a:t>。最初版本</a:t>
            </a:r>
            <a:r>
              <a:rPr lang="en-US" altLang="zh-CN" sz="1600" dirty="0"/>
              <a:t>OS/21.X</a:t>
            </a:r>
            <a:r>
              <a:rPr lang="zh-CN" altLang="en-US" sz="1600" dirty="0"/>
              <a:t>针对</a:t>
            </a:r>
            <a:r>
              <a:rPr lang="en-US" altLang="zh-CN" sz="1600" dirty="0"/>
              <a:t>80286</a:t>
            </a:r>
            <a:r>
              <a:rPr lang="zh-CN" altLang="en-US" sz="1600" dirty="0"/>
              <a:t>开发，属</a:t>
            </a:r>
            <a:r>
              <a:rPr lang="en-US" altLang="zh-CN" sz="1600" dirty="0"/>
              <a:t>16</a:t>
            </a:r>
            <a:r>
              <a:rPr lang="zh-CN" altLang="en-US" sz="1600" dirty="0"/>
              <a:t>位微机</a:t>
            </a:r>
            <a:r>
              <a:rPr lang="en-US" altLang="zh-CN" sz="1600" dirty="0"/>
              <a:t>OS</a:t>
            </a:r>
            <a:r>
              <a:rPr lang="zh-CN" altLang="en-US" sz="1600" dirty="0"/>
              <a:t>，但已能实现真正的多任务处理。后来的</a:t>
            </a:r>
            <a:r>
              <a:rPr lang="en-US" altLang="zh-CN" sz="1600" dirty="0"/>
              <a:t>OS/22.X</a:t>
            </a:r>
            <a:r>
              <a:rPr lang="zh-CN" altLang="en-US" sz="1600" dirty="0"/>
              <a:t>版本，针对</a:t>
            </a:r>
            <a:r>
              <a:rPr lang="en-US" altLang="zh-CN" sz="1600" dirty="0"/>
              <a:t>80386</a:t>
            </a:r>
            <a:r>
              <a:rPr lang="zh-CN" altLang="en-US" sz="1600" dirty="0"/>
              <a:t>和</a:t>
            </a:r>
            <a:r>
              <a:rPr lang="en-US" altLang="zh-CN" sz="1600" dirty="0"/>
              <a:t>80486</a:t>
            </a:r>
            <a:r>
              <a:rPr lang="zh-CN" altLang="en-US" sz="1600" dirty="0"/>
              <a:t>，属</a:t>
            </a:r>
            <a:r>
              <a:rPr lang="en-US" altLang="zh-CN" sz="1600" dirty="0"/>
              <a:t>32</a:t>
            </a:r>
            <a:r>
              <a:rPr lang="zh-CN" altLang="en-US" sz="1600" dirty="0"/>
              <a:t>位微机</a:t>
            </a:r>
            <a:r>
              <a:rPr lang="en-US" altLang="zh-CN" sz="1600" dirty="0"/>
              <a:t>OS</a:t>
            </a:r>
            <a:r>
              <a:rPr lang="zh-CN" altLang="en-US" sz="1600" dirty="0"/>
              <a:t>。       </a:t>
            </a:r>
          </a:p>
          <a:p>
            <a:pPr lvl="3">
              <a:lnSpc>
                <a:spcPct val="150000"/>
              </a:lnSpc>
              <a:spcBef>
                <a:spcPts val="0"/>
              </a:spcBef>
            </a:pPr>
            <a:r>
              <a:rPr lang="en-US" altLang="zh-CN" sz="1600" dirty="0"/>
              <a:t>WINDOWS</a:t>
            </a:r>
            <a:r>
              <a:rPr lang="zh-CN" altLang="en-US" sz="1600" dirty="0"/>
              <a:t>：</a:t>
            </a:r>
            <a:r>
              <a:rPr lang="en-US" altLang="zh-CN" sz="1600" dirty="0"/>
              <a:t>Microsoft</a:t>
            </a:r>
            <a:r>
              <a:rPr lang="zh-CN" altLang="en-US" sz="1600" dirty="0"/>
              <a:t>提供的一种图形用户界面（</a:t>
            </a:r>
            <a:r>
              <a:rPr lang="en-US" altLang="zh-CN" sz="1600" dirty="0"/>
              <a:t>GUI</a:t>
            </a:r>
            <a:r>
              <a:rPr lang="zh-CN" altLang="en-US" sz="1600" dirty="0"/>
              <a:t>）方式的操作系统 。</a:t>
            </a:r>
            <a:r>
              <a:rPr lang="en-US" altLang="zh-CN" sz="1600" dirty="0"/>
              <a:t>1990</a:t>
            </a:r>
            <a:r>
              <a:rPr lang="zh-CN" altLang="en-US" sz="1600" dirty="0"/>
              <a:t>年</a:t>
            </a:r>
            <a:r>
              <a:rPr lang="en-US" altLang="zh-CN" sz="1600" dirty="0"/>
              <a:t>5</a:t>
            </a:r>
            <a:r>
              <a:rPr lang="zh-CN" altLang="en-US" sz="1600" dirty="0"/>
              <a:t>月推出了</a:t>
            </a:r>
            <a:r>
              <a:rPr lang="en-US" altLang="zh-CN" sz="1600" dirty="0"/>
              <a:t>WINDOWS 3.0</a:t>
            </a:r>
            <a:r>
              <a:rPr lang="zh-CN" altLang="en-US" sz="1600" dirty="0"/>
              <a:t>，</a:t>
            </a:r>
            <a:r>
              <a:rPr lang="en-US" altLang="zh-CN" sz="1600" dirty="0"/>
              <a:t>1993</a:t>
            </a:r>
            <a:r>
              <a:rPr lang="zh-CN" altLang="en-US" sz="1600" dirty="0"/>
              <a:t>年推出的</a:t>
            </a:r>
            <a:r>
              <a:rPr lang="en-US" altLang="zh-CN" sz="1600" dirty="0"/>
              <a:t>WINDOWS NT</a:t>
            </a:r>
            <a:r>
              <a:rPr lang="zh-CN" altLang="en-US" sz="1600" dirty="0"/>
              <a:t>，之后又推出 </a:t>
            </a:r>
            <a:r>
              <a:rPr lang="en-US" altLang="zh-CN" sz="1600" dirty="0"/>
              <a:t>WINDOWS 95/ WINDOWS 98/2000/XP </a:t>
            </a:r>
            <a:r>
              <a:rPr lang="zh-CN" altLang="en-US" sz="1600" dirty="0"/>
              <a:t>。</a:t>
            </a:r>
            <a:r>
              <a:rPr lang="en-US" altLang="zh-CN" sz="1600" dirty="0"/>
              <a:t>WINDOWS</a:t>
            </a:r>
            <a:r>
              <a:rPr lang="zh-CN" altLang="en-US" sz="1600" dirty="0"/>
              <a:t>采取了动态内存管理方式，对应用程序以段为单位进行管理。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e5f5811aab5673afcaa99032383457"/>
          <p:cNvPicPr>
            <a:picLocks noChangeAspect="1"/>
          </p:cNvPicPr>
          <p:nvPr/>
        </p:nvPicPr>
        <p:blipFill>
          <a:blip r:embed="rId2" cstate="screen"/>
          <a:stretch>
            <a:fillRect/>
          </a:stretch>
        </p:blipFill>
        <p:spPr>
          <a:xfrm>
            <a:off x="217633" y="3788345"/>
            <a:ext cx="2858076" cy="2877017"/>
          </a:xfrm>
          <a:prstGeom prst="rect">
            <a:avLst/>
          </a:prstGeom>
        </p:spPr>
      </p:pic>
      <p:sp>
        <p:nvSpPr>
          <p:cNvPr id="21" name="矩形 259"/>
          <p:cNvSpPr>
            <a:spLocks noChangeArrowheads="1"/>
          </p:cNvSpPr>
          <p:nvPr/>
        </p:nvSpPr>
        <p:spPr bwMode="auto">
          <a:xfrm>
            <a:off x="2452254" y="1614504"/>
            <a:ext cx="7818581" cy="110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4" tIns="43347" rIns="86694" bIns="4334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None/>
            </a:pPr>
            <a:r>
              <a:rPr lang="zh-CN" altLang="en-US" sz="6600" b="1" cap="all" dirty="0">
                <a:solidFill>
                  <a:srgbClr val="0070C0"/>
                </a:solidFill>
                <a:effectLst>
                  <a:outerShdw blurRad="38100" dist="38100" dir="2700000" algn="tl">
                    <a:srgbClr val="000000">
                      <a:alpha val="43137"/>
                    </a:srgbClr>
                  </a:outerShdw>
                </a:effectLst>
                <a:cs typeface="Arial" panose="020B0604020202020204" pitchFamily="34" charset="0"/>
              </a:rPr>
              <a:t>第</a:t>
            </a:r>
            <a:r>
              <a:rPr lang="en-US" altLang="zh-CN" sz="6600" b="1" cap="all" dirty="0">
                <a:solidFill>
                  <a:srgbClr val="0070C0"/>
                </a:solidFill>
                <a:effectLst>
                  <a:outerShdw blurRad="38100" dist="38100" dir="2700000" algn="tl">
                    <a:srgbClr val="000000">
                      <a:alpha val="43137"/>
                    </a:srgbClr>
                  </a:outerShdw>
                </a:effectLst>
                <a:cs typeface="Arial" panose="020B0604020202020204" pitchFamily="34" charset="0"/>
              </a:rPr>
              <a:t>1</a:t>
            </a:r>
            <a:r>
              <a:rPr lang="zh-CN" altLang="en-US" sz="6600" b="1" cap="all" dirty="0">
                <a:solidFill>
                  <a:srgbClr val="0070C0"/>
                </a:solidFill>
                <a:effectLst>
                  <a:outerShdw blurRad="38100" dist="38100" dir="2700000" algn="tl">
                    <a:srgbClr val="000000">
                      <a:alpha val="43137"/>
                    </a:srgbClr>
                  </a:outerShdw>
                </a:effectLst>
                <a:cs typeface="Arial" panose="020B0604020202020204" pitchFamily="34" charset="0"/>
              </a:rPr>
              <a:t>章 操作系统引论 </a:t>
            </a:r>
          </a:p>
        </p:txBody>
      </p:sp>
    </p:spTree>
  </p:cSld>
  <p:clrMapOvr>
    <a:masterClrMapping/>
  </p:clrMapOvr>
  <mc:AlternateContent xmlns:mc="http://schemas.openxmlformats.org/markup-compatibility/2006" xmlns:p14="http://schemas.microsoft.com/office/powerpoint/2010/main">
    <mc:Choice Requires="p14">
      <p:transition spd="slow" p14:dur="999" advTm="7675"/>
    </mc:Choice>
    <mc:Fallback xmlns="">
      <p:transition spd="slow" advTm="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1"/>
                                        </p:tgtEl>
                                      </p:cBhvr>
                                    </p:animEffect>
                                  </p:childTnLst>
                                </p:cTn>
                              </p:par>
                            </p:childTnLst>
                          </p:cTn>
                        </p:par>
                        <p:par>
                          <p:cTn id="18" fill="hold">
                            <p:stCondLst>
                              <p:cond delay="20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21"/>
                                        </p:tgtEl>
                                      </p:cBhvr>
                                    </p:animEffect>
                                    <p:animScale>
                                      <p:cBhvr>
                                        <p:cTn id="21"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r>
              <a:rPr lang="en-US" altLang="zh-CN" dirty="0"/>
              <a:t>1.2.9 </a:t>
            </a:r>
            <a:r>
              <a:rPr lang="zh-CN" altLang="en-US" dirty="0"/>
              <a:t>个人计算机操作系统</a:t>
            </a:r>
          </a:p>
        </p:txBody>
      </p:sp>
      <p:sp>
        <p:nvSpPr>
          <p:cNvPr id="47106" name="Rectangle 2"/>
          <p:cNvSpPr>
            <a:spLocks noGrp="1" noChangeArrowheads="1"/>
          </p:cNvSpPr>
          <p:nvPr>
            <p:ph idx="1"/>
          </p:nvPr>
        </p:nvSpPr>
        <p:spPr/>
        <p:txBody>
          <a:bodyPr/>
          <a:lstStyle/>
          <a:p>
            <a:r>
              <a:rPr lang="zh-CN" altLang="en-US"/>
              <a:t>多用户多任务：</a:t>
            </a:r>
            <a:r>
              <a:rPr lang="en-US" altLang="zh-CN"/>
              <a:t>UNIX(SCO UNIX, Solaris x86, FreeBSD)</a:t>
            </a:r>
            <a:r>
              <a:rPr lang="zh-CN" altLang="en-US"/>
              <a:t>，</a:t>
            </a:r>
            <a:r>
              <a:rPr lang="en-US" altLang="zh-CN"/>
              <a:t>Windows 7</a:t>
            </a:r>
            <a:endParaRPr lang="en-US" altLang="zh-CN" dirty="0"/>
          </a:p>
        </p:txBody>
      </p:sp>
      <p:pic>
        <p:nvPicPr>
          <p:cNvPr id="47108" name="Picture 10" descr="windows_7_log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612" y="3050022"/>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AutoShape 12" descr="Image result for bsd logo"/>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
        <p:nvSpPr>
          <p:cNvPr id="47110" name="AutoShape 14" descr="Image result for bsd logo"/>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
        <p:nvSpPr>
          <p:cNvPr id="47111" name="AutoShape 16" descr="2Q=="/>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sp>
        <p:nvSpPr>
          <p:cNvPr id="47112" name="AutoShape 18" descr="2Q=="/>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eaLnBrk="1" hangingPunct="1">
              <a:spcBef>
                <a:spcPct val="0"/>
              </a:spcBef>
              <a:buFontTx/>
              <a:buNone/>
            </a:pPr>
            <a:endParaRPr lang="zh-CN" altLang="en-US" sz="1800" i="0">
              <a:latin typeface="Arial" panose="020B0604020202020204" pitchFamily="34" charset="0"/>
            </a:endParaRPr>
          </a:p>
        </p:txBody>
      </p:sp>
      <p:pic>
        <p:nvPicPr>
          <p:cNvPr id="47113" name="Picture 21" descr="3{D%1}@5JDU(NCIV}AWBC0M"/>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4316" y="2393329"/>
            <a:ext cx="8388350" cy="34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r>
              <a:rPr lang="en-US" altLang="zh-CN" dirty="0"/>
              <a:t>1.2.9 </a:t>
            </a:r>
            <a:r>
              <a:rPr lang="zh-CN" altLang="en-US" dirty="0"/>
              <a:t>个人计算机操作系统</a:t>
            </a:r>
          </a:p>
        </p:txBody>
      </p:sp>
      <p:pic>
        <p:nvPicPr>
          <p:cNvPr id="48131" name="Picture 5" descr="D9UX17CP40NCRGZPWR_W@0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9956" y="861436"/>
            <a:ext cx="8856662"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p:txBody>
          <a:bodyPr/>
          <a:lstStyle/>
          <a:p>
            <a:r>
              <a:rPr lang="en-US" altLang="zh-CN" dirty="0"/>
              <a:t>1.2.9 </a:t>
            </a:r>
            <a:r>
              <a:rPr lang="zh-CN" altLang="en-US" dirty="0"/>
              <a:t>个人计算机操作系统</a:t>
            </a:r>
          </a:p>
        </p:txBody>
      </p:sp>
      <p:sp>
        <p:nvSpPr>
          <p:cNvPr id="2" name="内容占位符 1"/>
          <p:cNvSpPr>
            <a:spLocks noGrp="1"/>
          </p:cNvSpPr>
          <p:nvPr>
            <p:ph idx="1"/>
          </p:nvPr>
        </p:nvSpPr>
        <p:spPr/>
        <p:txBody>
          <a:bodyPr>
            <a:normAutofit fontScale="70000" lnSpcReduction="20000"/>
          </a:bodyPr>
          <a:lstStyle/>
          <a:p>
            <a:r>
              <a:rPr lang="zh-CN" altLang="en-US" dirty="0"/>
              <a:t>移动操作系统</a:t>
            </a:r>
            <a:endParaRPr lang="en-US" altLang="zh-CN" dirty="0"/>
          </a:p>
          <a:p>
            <a:pPr lvl="1"/>
            <a:r>
              <a:rPr lang="zh-CN" altLang="en-US" dirty="0"/>
              <a:t>移动操作系统是安装在移动设备（例如智能手机，个人数字助理（</a:t>
            </a:r>
            <a:r>
              <a:rPr lang="en-US" altLang="zh-CN" dirty="0"/>
              <a:t>PDA</a:t>
            </a:r>
            <a:r>
              <a:rPr lang="zh-CN" altLang="en-US" dirty="0"/>
              <a:t>），超移动</a:t>
            </a:r>
            <a:r>
              <a:rPr lang="en-US" altLang="zh-CN" dirty="0"/>
              <a:t>PC</a:t>
            </a:r>
            <a:r>
              <a:rPr lang="zh-CN" altLang="en-US" dirty="0"/>
              <a:t>和</a:t>
            </a:r>
            <a:r>
              <a:rPr lang="en-US" altLang="zh-CN" dirty="0"/>
              <a:t>MID</a:t>
            </a:r>
            <a:r>
              <a:rPr lang="zh-CN" altLang="en-US" dirty="0"/>
              <a:t>）中的通用操作系统。也称为移动操作系统，移动通用操作系统，移动平台。</a:t>
            </a:r>
            <a:endParaRPr lang="en-US" altLang="zh-CN" dirty="0"/>
          </a:p>
          <a:p>
            <a:pPr lvl="1"/>
            <a:r>
              <a:rPr lang="zh-CN" altLang="en-US" dirty="0"/>
              <a:t>移动操作系统属于嵌入式操作系统，但是性能和形式上与</a:t>
            </a:r>
            <a:r>
              <a:rPr lang="en-US" altLang="zh-CN" dirty="0"/>
              <a:t>Windows</a:t>
            </a:r>
            <a:r>
              <a:rPr lang="zh-CN" altLang="en-US" dirty="0"/>
              <a:t>等台式计算机上运行</a:t>
            </a:r>
            <a:r>
              <a:rPr lang="en-US" altLang="zh-CN" dirty="0"/>
              <a:t>OS</a:t>
            </a:r>
            <a:r>
              <a:rPr lang="zh-CN" altLang="en-US" dirty="0"/>
              <a:t>十分类似，内置了诸如用户界面和各种设置工具之类的实用程序，并且有很多机会可以直接了解用户。开发人员提供用于软件开发的库，用户界面框架等，并且可以使用第三方开发的软件。</a:t>
            </a:r>
          </a:p>
          <a:p>
            <a:pPr lvl="1"/>
            <a:r>
              <a:rPr lang="zh-CN" altLang="en-US" dirty="0"/>
              <a:t>移动操作系统包括为移动设备（如</a:t>
            </a:r>
            <a:r>
              <a:rPr lang="en-US" altLang="zh-CN" dirty="0"/>
              <a:t>Symbian OS</a:t>
            </a:r>
            <a:r>
              <a:rPr lang="zh-CN" altLang="en-US" dirty="0"/>
              <a:t>）开发的操作系统，从桌面操作系统（如</a:t>
            </a:r>
            <a:r>
              <a:rPr lang="en-US" altLang="zh-CN" dirty="0"/>
              <a:t>iOS</a:t>
            </a:r>
            <a:r>
              <a:rPr lang="zh-CN" altLang="en-US" dirty="0"/>
              <a:t>）派生的操作系统以及从嵌入式</a:t>
            </a:r>
            <a:r>
              <a:rPr lang="en-US" altLang="zh-CN" dirty="0"/>
              <a:t>Linux</a:t>
            </a:r>
            <a:r>
              <a:rPr lang="zh-CN" altLang="en-US" dirty="0"/>
              <a:t>（如</a:t>
            </a:r>
            <a:r>
              <a:rPr lang="en-US" altLang="zh-CN" dirty="0"/>
              <a:t>Android</a:t>
            </a:r>
            <a:r>
              <a:rPr lang="zh-CN" altLang="en-US" dirty="0"/>
              <a:t>）派生的操作系统。</a:t>
            </a:r>
            <a:endParaRPr lang="en-US" altLang="zh-CN" dirty="0"/>
          </a:p>
          <a:p>
            <a:pPr lvl="1"/>
            <a:r>
              <a:rPr lang="zh-CN" altLang="en-US" dirty="0"/>
              <a:t>流行的智能手机操作系统有</a:t>
            </a:r>
            <a:r>
              <a:rPr lang="en-US" altLang="zh-CN" dirty="0"/>
              <a:t>Symbian OS</a:t>
            </a:r>
            <a:r>
              <a:rPr lang="zh-CN" altLang="en-US" dirty="0"/>
              <a:t>、</a:t>
            </a:r>
            <a:r>
              <a:rPr lang="en-US" altLang="zh-CN" dirty="0"/>
              <a:t>Android OS</a:t>
            </a:r>
            <a:r>
              <a:rPr lang="zh-CN" altLang="en-US" dirty="0"/>
              <a:t>、</a:t>
            </a:r>
            <a:r>
              <a:rPr lang="en-US" altLang="zh-CN" dirty="0"/>
              <a:t>Windows Phone</a:t>
            </a:r>
            <a:r>
              <a:rPr lang="zh-CN" altLang="en-US" dirty="0"/>
              <a:t>、</a:t>
            </a:r>
            <a:r>
              <a:rPr lang="en-US" altLang="zh-CN" dirty="0"/>
              <a:t>iOS</a:t>
            </a:r>
            <a:r>
              <a:rPr lang="zh-CN" altLang="en-US" dirty="0"/>
              <a:t>、</a:t>
            </a:r>
            <a:r>
              <a:rPr lang="en-US" altLang="zh-CN" dirty="0"/>
              <a:t>Blackberry</a:t>
            </a:r>
            <a:r>
              <a:rPr lang="zh-CN" altLang="en-US" dirty="0"/>
              <a:t>等。</a:t>
            </a:r>
            <a:endParaRPr lang="en-US" altLang="zh-CN" dirty="0"/>
          </a:p>
          <a:p>
            <a:pPr lvl="1"/>
            <a:r>
              <a:rPr lang="zh-CN" altLang="en-US" dirty="0"/>
              <a:t>按照源代码、内核和应用环境等的开放程度划分，智能手机操作系统可分为：</a:t>
            </a:r>
            <a:endParaRPr lang="en-US" altLang="zh-CN" dirty="0"/>
          </a:p>
          <a:p>
            <a:pPr lvl="2">
              <a:spcBef>
                <a:spcPts val="0"/>
              </a:spcBef>
            </a:pPr>
            <a:r>
              <a:rPr lang="zh-CN" altLang="en-US" dirty="0"/>
              <a:t>开放型平台（基于</a:t>
            </a:r>
            <a:r>
              <a:rPr lang="en-US" altLang="zh-CN" dirty="0"/>
              <a:t>Linux</a:t>
            </a:r>
            <a:r>
              <a:rPr lang="zh-CN" altLang="en-US" dirty="0"/>
              <a:t>内核）</a:t>
            </a:r>
            <a:endParaRPr lang="en-US" altLang="zh-CN" dirty="0"/>
          </a:p>
          <a:p>
            <a:pPr lvl="2">
              <a:spcBef>
                <a:spcPts val="0"/>
              </a:spcBef>
            </a:pPr>
            <a:r>
              <a:rPr lang="zh-CN" altLang="en-US" dirty="0"/>
              <a:t>封闭型平台（基于</a:t>
            </a:r>
            <a:r>
              <a:rPr lang="en-US" altLang="zh-CN" dirty="0"/>
              <a:t>UNIX </a:t>
            </a:r>
            <a:r>
              <a:rPr lang="zh-CN" altLang="en-US" dirty="0"/>
              <a:t>和</a:t>
            </a:r>
            <a:r>
              <a:rPr lang="en-US" altLang="zh-CN" dirty="0"/>
              <a:t>Windows </a:t>
            </a:r>
            <a:r>
              <a:rPr lang="zh-CN" altLang="en-US" dirty="0"/>
              <a:t>内核）</a:t>
            </a:r>
          </a:p>
          <a:p>
            <a:pPr lvl="1"/>
            <a:endParaRPr lang="zh-CN" altLang="en-US" dirty="0"/>
          </a:p>
        </p:txBody>
      </p:sp>
    </p:spTree>
    <p:extLst>
      <p:ext uri="{BB962C8B-B14F-4D97-AF65-F5344CB8AC3E}">
        <p14:creationId xmlns:p14="http://schemas.microsoft.com/office/powerpoint/2010/main" val="3201758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p:txBody>
          <a:bodyPr/>
          <a:lstStyle/>
          <a:p>
            <a:r>
              <a:rPr lang="en-US" altLang="zh-CN" dirty="0"/>
              <a:t>1.2.9 </a:t>
            </a:r>
            <a:r>
              <a:rPr lang="zh-CN" altLang="en-US" dirty="0"/>
              <a:t>个人计算机操作系统</a:t>
            </a:r>
          </a:p>
        </p:txBody>
      </p:sp>
      <p:sp>
        <p:nvSpPr>
          <p:cNvPr id="2" name="内容占位符 1"/>
          <p:cNvSpPr>
            <a:spLocks noGrp="1"/>
          </p:cNvSpPr>
          <p:nvPr>
            <p:ph idx="1"/>
          </p:nvPr>
        </p:nvSpPr>
        <p:spPr/>
        <p:txBody>
          <a:bodyPr>
            <a:normAutofit fontScale="70000" lnSpcReduction="20000"/>
          </a:bodyPr>
          <a:lstStyle/>
          <a:p>
            <a:r>
              <a:rPr lang="zh-CN" altLang="en-US" dirty="0"/>
              <a:t>移动操作系统发展历史</a:t>
            </a:r>
            <a:endParaRPr lang="en-US" altLang="zh-CN" dirty="0"/>
          </a:p>
          <a:p>
            <a:pPr lvl="1"/>
            <a:r>
              <a:rPr lang="en-US" altLang="zh-CN" dirty="0"/>
              <a:t>1996</a:t>
            </a:r>
            <a:r>
              <a:rPr lang="zh-CN" altLang="en-US" dirty="0"/>
              <a:t>年，微软发布</a:t>
            </a:r>
            <a:r>
              <a:rPr lang="en-US" altLang="zh-CN" dirty="0"/>
              <a:t>Windows CE</a:t>
            </a:r>
            <a:r>
              <a:rPr lang="zh-CN" altLang="en-US" dirty="0"/>
              <a:t> 操作系统。</a:t>
            </a:r>
            <a:endParaRPr lang="en-US" altLang="zh-CN" dirty="0"/>
          </a:p>
          <a:p>
            <a:pPr lvl="1"/>
            <a:r>
              <a:rPr lang="en-US" altLang="zh-CN" dirty="0"/>
              <a:t>2001</a:t>
            </a:r>
            <a:r>
              <a:rPr lang="zh-CN" altLang="en-US" dirty="0"/>
              <a:t>年</a:t>
            </a:r>
            <a:r>
              <a:rPr lang="en-US" altLang="zh-CN" dirty="0"/>
              <a:t>6</a:t>
            </a:r>
            <a:r>
              <a:rPr lang="zh-CN" altLang="en-US" dirty="0"/>
              <a:t>月，塞班公司发布了</a:t>
            </a:r>
            <a:r>
              <a:rPr lang="en-US" altLang="zh-CN" dirty="0"/>
              <a:t>Symbian S60 </a:t>
            </a:r>
            <a:r>
              <a:rPr lang="zh-CN" altLang="en-US" dirty="0"/>
              <a:t>操作系统，把智能手机提高了一个层次，塞班系统曾一度以其庞大的客户群和终端占有率称霸世界智能</a:t>
            </a:r>
            <a:r>
              <a:rPr lang="zh-CN" altLang="en-US" b="1" dirty="0">
                <a:solidFill>
                  <a:srgbClr val="C00000"/>
                </a:solidFill>
              </a:rPr>
              <a:t>手机中低端市场</a:t>
            </a:r>
            <a:r>
              <a:rPr lang="zh-CN" altLang="en-US" dirty="0"/>
              <a:t>。</a:t>
            </a:r>
            <a:endParaRPr lang="en-US" altLang="zh-CN" dirty="0"/>
          </a:p>
          <a:p>
            <a:pPr lvl="1"/>
            <a:r>
              <a:rPr lang="en-US" altLang="zh-CN" dirty="0"/>
              <a:t>2007</a:t>
            </a:r>
            <a:r>
              <a:rPr lang="zh-CN" altLang="en-US" dirty="0"/>
              <a:t>年</a:t>
            </a:r>
            <a:r>
              <a:rPr lang="en-US" altLang="zh-CN" dirty="0"/>
              <a:t>6</a:t>
            </a:r>
            <a:r>
              <a:rPr lang="zh-CN" altLang="en-US" dirty="0"/>
              <a:t>月，苹果公司</a:t>
            </a:r>
            <a:r>
              <a:rPr lang="en-US" altLang="zh-CN" dirty="0"/>
              <a:t>iOS</a:t>
            </a:r>
            <a:r>
              <a:rPr lang="zh-CN" altLang="en-US" dirty="0"/>
              <a:t>出现，手指触控的概念开始进入人们的生活，移动电话的通信、可触摸宽屏、网页浏览、游戏、娱乐、地图导航等几种功能融为一体。</a:t>
            </a:r>
            <a:endParaRPr lang="en-US" altLang="zh-CN" dirty="0"/>
          </a:p>
          <a:p>
            <a:pPr lvl="1"/>
            <a:r>
              <a:rPr lang="en-US" altLang="zh-CN" dirty="0"/>
              <a:t>2008</a:t>
            </a:r>
            <a:r>
              <a:rPr lang="zh-CN" altLang="en-US" dirty="0"/>
              <a:t>年</a:t>
            </a:r>
            <a:r>
              <a:rPr lang="en-US" altLang="zh-CN" dirty="0"/>
              <a:t>9</a:t>
            </a:r>
            <a:r>
              <a:rPr lang="zh-CN" altLang="en-US" dirty="0"/>
              <a:t>月，</a:t>
            </a:r>
            <a:r>
              <a:rPr lang="en-US" altLang="zh-CN" dirty="0"/>
              <a:t>Android OS</a:t>
            </a:r>
            <a:r>
              <a:rPr lang="zh-CN" altLang="en-US" dirty="0"/>
              <a:t>由</a:t>
            </a:r>
            <a:r>
              <a:rPr lang="en-US" altLang="zh-CN" dirty="0"/>
              <a:t>Google</a:t>
            </a:r>
            <a:r>
              <a:rPr lang="zh-CN" altLang="en-US" dirty="0"/>
              <a:t>研发团队设计提出，良好的用户体验和开放性的设计，让</a:t>
            </a:r>
            <a:r>
              <a:rPr lang="en-US" altLang="zh-CN" dirty="0"/>
              <a:t>Android OS </a:t>
            </a:r>
            <a:r>
              <a:rPr lang="zh-CN" altLang="en-US" dirty="0"/>
              <a:t>很快地打入了智能手机市场。</a:t>
            </a:r>
            <a:endParaRPr lang="en-US" altLang="zh-CN" dirty="0"/>
          </a:p>
          <a:p>
            <a:pPr lvl="1"/>
            <a:r>
              <a:rPr lang="zh-CN" altLang="en-US" dirty="0"/>
              <a:t>目前大部门的移动操作系统市场份额被</a:t>
            </a:r>
            <a:r>
              <a:rPr lang="en-US" altLang="zh-CN" dirty="0"/>
              <a:t>Android OS </a:t>
            </a:r>
            <a:r>
              <a:rPr lang="zh-CN" altLang="en-US" dirty="0"/>
              <a:t>和</a:t>
            </a:r>
            <a:r>
              <a:rPr lang="en-US" altLang="zh-CN" dirty="0"/>
              <a:t>iOS </a:t>
            </a:r>
            <a:r>
              <a:rPr lang="zh-CN" altLang="en-US" dirty="0"/>
              <a:t>系统占有，而且这种优势仍在不断增加。</a:t>
            </a:r>
            <a:endParaRPr lang="en-US" altLang="zh-CN" dirty="0"/>
          </a:p>
          <a:p>
            <a:pPr lvl="1"/>
            <a:r>
              <a:rPr lang="en-US" altLang="zh-CN" dirty="0"/>
              <a:t>2019</a:t>
            </a:r>
            <a:r>
              <a:rPr lang="zh-CN" altLang="en-US" dirty="0"/>
              <a:t>年 </a:t>
            </a:r>
            <a:r>
              <a:rPr lang="en-US" altLang="zh-CN" dirty="0"/>
              <a:t>12 </a:t>
            </a:r>
            <a:r>
              <a:rPr lang="zh-CN" altLang="en-US" dirty="0"/>
              <a:t>月 </a:t>
            </a:r>
            <a:r>
              <a:rPr lang="en-US" altLang="zh-CN" dirty="0"/>
              <a:t>10 </a:t>
            </a:r>
            <a:r>
              <a:rPr lang="zh-CN" altLang="en-US" dirty="0"/>
              <a:t>日之后，</a:t>
            </a:r>
            <a:r>
              <a:rPr lang="zh-CN" altLang="en-US" dirty="0">
                <a:solidFill>
                  <a:srgbClr val="C00000"/>
                </a:solidFill>
              </a:rPr>
              <a:t>微软将不再为 </a:t>
            </a:r>
            <a:r>
              <a:rPr lang="en-US" altLang="zh-CN" dirty="0">
                <a:solidFill>
                  <a:srgbClr val="C00000"/>
                </a:solidFill>
              </a:rPr>
              <a:t>Windows 10 </a:t>
            </a:r>
            <a:r>
              <a:rPr lang="zh-CN" altLang="en-US" dirty="0">
                <a:solidFill>
                  <a:srgbClr val="C00000"/>
                </a:solidFill>
              </a:rPr>
              <a:t>移动版操作系统提供支持和安全更新</a:t>
            </a:r>
            <a:r>
              <a:rPr lang="zh-CN" altLang="en-US" dirty="0"/>
              <a:t>。曾有“第三大操作系统”之称的 </a:t>
            </a:r>
            <a:r>
              <a:rPr lang="en-US" altLang="zh-CN" dirty="0"/>
              <a:t>Windows 10 Mobile </a:t>
            </a:r>
            <a:r>
              <a:rPr lang="zh-CN" altLang="en-US" dirty="0"/>
              <a:t>推出历史舞台。</a:t>
            </a:r>
            <a:endParaRPr lang="en-US" altLang="zh-CN" dirty="0"/>
          </a:p>
        </p:txBody>
      </p:sp>
    </p:spTree>
    <p:extLst>
      <p:ext uri="{BB962C8B-B14F-4D97-AF65-F5344CB8AC3E}">
        <p14:creationId xmlns:p14="http://schemas.microsoft.com/office/powerpoint/2010/main" val="1611988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584200" y="2745740"/>
            <a:ext cx="9753600" cy="2143125"/>
          </a:xfrm>
          <a:prstGeom prst="rect">
            <a:avLst/>
          </a:prstGeom>
          <a:noFill/>
        </p:spPr>
        <p:txBody>
          <a:bodyPr vert="horz" wrap="square" rtlCol="0" anchor="ctr" anchorCtr="0">
            <a:noAutofit/>
          </a:bodyPr>
          <a:lstStyle/>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请填写如下描述对应的操作系统类型：</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）允许多个用户以交互的方式使用计算机的操作系统，称为</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）允许多个用户将若干个作业提交给计算机系统集中处理的操作系统称为</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的控制下，计算机系统能够及时处理由过程控制反馈的数据，并作出响应。</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IBM-PC</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机上操作的系统称为</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圆角矩形 5"/>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grpSp>
        <p:nvGrpSpPr>
          <p:cNvPr id="11" name="组合 10"/>
          <p:cNvGrpSpPr/>
          <p:nvPr>
            <p:custDataLst>
              <p:tags r:id="rId4"/>
            </p:custDataLst>
          </p:nvPr>
        </p:nvGrpSpPr>
        <p:grpSpPr>
          <a:xfrm>
            <a:off x="0" y="0"/>
            <a:ext cx="12192000" cy="635000"/>
            <a:chOff x="0" y="0"/>
            <a:chExt cx="12192000" cy="635000"/>
          </a:xfrm>
        </p:grpSpPr>
        <p:sp>
          <p:nvSpPr>
            <p:cNvPr id="7" name="TitleBackground"/>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0" name="TipText"/>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2997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4548707" y="3013501"/>
            <a:ext cx="4493538"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操作系统的特征</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03</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advTm="1778"/>
    </mc:Choice>
    <mc:Fallback xmlns="">
      <p:transition spd="slow" advTm="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a:t>1.3 </a:t>
            </a:r>
            <a:r>
              <a:rPr lang="zh-CN" altLang="en-US" dirty="0"/>
              <a:t>操作系统的特征</a:t>
            </a:r>
          </a:p>
        </p:txBody>
      </p:sp>
      <p:sp>
        <p:nvSpPr>
          <p:cNvPr id="50179" name="Rectangle 3"/>
          <p:cNvSpPr>
            <a:spLocks noGrp="1" noChangeArrowheads="1"/>
          </p:cNvSpPr>
          <p:nvPr>
            <p:ph idx="1"/>
          </p:nvPr>
        </p:nvSpPr>
        <p:spPr/>
        <p:txBody>
          <a:bodyPr/>
          <a:lstStyle/>
          <a:p>
            <a:r>
              <a:rPr lang="zh-CN" altLang="en-US" sz="2400" dirty="0"/>
              <a:t>并发</a:t>
            </a:r>
            <a:endParaRPr lang="en-US" altLang="zh-CN" sz="2400" dirty="0"/>
          </a:p>
          <a:p>
            <a:pPr lvl="1"/>
            <a:r>
              <a:rPr lang="zh-CN" altLang="en-US" sz="2200" dirty="0"/>
              <a:t>多个事件在</a:t>
            </a:r>
            <a:r>
              <a:rPr lang="zh-CN" altLang="en-US" sz="2200" b="1" dirty="0">
                <a:solidFill>
                  <a:srgbClr val="C00000"/>
                </a:solidFill>
              </a:rPr>
              <a:t>同一时间段</a:t>
            </a:r>
            <a:r>
              <a:rPr lang="zh-CN" altLang="en-US" sz="2200" dirty="0"/>
              <a:t>内发生。</a:t>
            </a:r>
            <a:endParaRPr lang="en-US" altLang="zh-CN" sz="2200" dirty="0"/>
          </a:p>
          <a:p>
            <a:pPr lvl="1"/>
            <a:r>
              <a:rPr lang="zh-CN" altLang="en-US" sz="2200" dirty="0"/>
              <a:t>操作系统是一个并发系统，各进程间的并发，系统程序与应用程序间的并发。</a:t>
            </a:r>
            <a:endParaRPr lang="en-US" altLang="zh-CN" sz="2200" dirty="0"/>
          </a:p>
          <a:p>
            <a:pPr lvl="1"/>
            <a:r>
              <a:rPr lang="zh-CN" altLang="en-US" sz="2200" dirty="0"/>
              <a:t>操作系统要完成这些并发过程的管理。</a:t>
            </a:r>
          </a:p>
          <a:p>
            <a:pPr>
              <a:buFont typeface="Arial" panose="020B0604020202020204" pitchFamily="34" charset="0"/>
              <a:buChar char="•"/>
            </a:pPr>
            <a:r>
              <a:rPr lang="zh-CN" altLang="en-US" sz="2400" b="1" dirty="0">
                <a:solidFill>
                  <a:srgbClr val="FF0000"/>
                </a:solidFill>
              </a:rPr>
              <a:t>注意：并行</a:t>
            </a:r>
            <a:r>
              <a:rPr lang="en-US" altLang="zh-CN" sz="2400" b="1" dirty="0">
                <a:solidFill>
                  <a:srgbClr val="FF0000"/>
                </a:solidFill>
              </a:rPr>
              <a:t>(parallel)</a:t>
            </a:r>
            <a:r>
              <a:rPr lang="zh-CN" altLang="en-US" sz="2400" b="1" dirty="0">
                <a:solidFill>
                  <a:srgbClr val="FF0000"/>
                </a:solidFill>
              </a:rPr>
              <a:t>与并发有差异</a:t>
            </a:r>
            <a:endParaRPr lang="en-US" altLang="zh-CN" sz="2400" b="1" dirty="0">
              <a:solidFill>
                <a:srgbClr val="FF0000"/>
              </a:solidFill>
            </a:endParaRPr>
          </a:p>
          <a:p>
            <a:pPr lvl="1"/>
            <a:r>
              <a:rPr lang="zh-CN" altLang="en-US" sz="2200" dirty="0"/>
              <a:t>是指在</a:t>
            </a:r>
            <a:r>
              <a:rPr lang="zh-CN" altLang="en-US" sz="2200" b="1" dirty="0">
                <a:solidFill>
                  <a:srgbClr val="C00000"/>
                </a:solidFill>
              </a:rPr>
              <a:t>同一时刻发生</a:t>
            </a:r>
            <a:r>
              <a:rPr lang="zh-CN" altLang="en-US" sz="2200" dirty="0"/>
              <a:t>。</a:t>
            </a:r>
            <a:endParaRPr lang="en-US" altLang="zh-CN" sz="2200" dirty="0"/>
          </a:p>
          <a:p>
            <a:pPr lvl="1"/>
            <a:r>
              <a:rPr lang="zh-CN" altLang="en-US" sz="2200" dirty="0"/>
              <a:t>在多道程序处理时，宏观上并发，微观上交替执行（在单处理器情况下）。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a:t>1.3 </a:t>
            </a:r>
            <a:r>
              <a:rPr lang="zh-CN" altLang="en-US" dirty="0"/>
              <a:t>操作系统的特征</a:t>
            </a:r>
          </a:p>
        </p:txBody>
      </p:sp>
      <p:sp>
        <p:nvSpPr>
          <p:cNvPr id="7" name="内容占位符 4"/>
          <p:cNvSpPr>
            <a:spLocks noGrp="1"/>
          </p:cNvSpPr>
          <p:nvPr>
            <p:ph idx="1"/>
          </p:nvPr>
        </p:nvSpPr>
        <p:spPr/>
        <p:txBody>
          <a:bodyPr/>
          <a:lstStyle/>
          <a:p>
            <a:r>
              <a:rPr lang="zh-CN" altLang="en-US" sz="2000" dirty="0"/>
              <a:t>共享</a:t>
            </a:r>
            <a:endParaRPr lang="en-US" altLang="zh-CN" sz="2000" dirty="0"/>
          </a:p>
          <a:p>
            <a:pPr lvl="1"/>
            <a:r>
              <a:rPr lang="zh-CN" altLang="en-US" sz="1800" dirty="0"/>
              <a:t>多个进程</a:t>
            </a:r>
            <a:r>
              <a:rPr lang="zh-CN" altLang="en-US" sz="1800" b="1" dirty="0">
                <a:solidFill>
                  <a:srgbClr val="C00000"/>
                </a:solidFill>
              </a:rPr>
              <a:t>共享有限的计算机系统资源</a:t>
            </a:r>
            <a:r>
              <a:rPr lang="zh-CN" altLang="en-US" sz="1800" dirty="0"/>
              <a:t>。操作系统要对系统资源进行合理分配和使用。</a:t>
            </a:r>
            <a:endParaRPr lang="en-US" altLang="zh-CN" sz="1800" dirty="0"/>
          </a:p>
          <a:p>
            <a:pPr lvl="1"/>
            <a:r>
              <a:rPr lang="zh-CN" altLang="en-US" sz="1800" dirty="0"/>
              <a:t>资源在</a:t>
            </a:r>
            <a:r>
              <a:rPr lang="zh-CN" altLang="en-US" sz="1800" b="1" dirty="0">
                <a:solidFill>
                  <a:srgbClr val="C00000"/>
                </a:solidFill>
              </a:rPr>
              <a:t>一个时间段内交替</a:t>
            </a:r>
            <a:r>
              <a:rPr lang="zh-CN" altLang="en-US" sz="1800" dirty="0"/>
              <a:t>被多个进程所用。</a:t>
            </a:r>
          </a:p>
          <a:p>
            <a:pPr lvl="1"/>
            <a:r>
              <a:rPr lang="zh-CN" altLang="en-US" sz="1800" dirty="0"/>
              <a:t>互斥共享（如音频设备）：资源分配后到释放前，不能被其他进程所用。</a:t>
            </a:r>
          </a:p>
          <a:p>
            <a:pPr lvl="1"/>
            <a:r>
              <a:rPr lang="zh-CN" altLang="en-US" sz="1800" dirty="0"/>
              <a:t>同时访问（如可重入代码，磁盘文件）</a:t>
            </a:r>
            <a:endParaRPr lang="en-US" altLang="zh-CN" sz="1800" dirty="0"/>
          </a:p>
          <a:p>
            <a:r>
              <a:rPr lang="zh-CN" altLang="en-US" sz="2200" b="1" dirty="0">
                <a:solidFill>
                  <a:srgbClr val="FF0000"/>
                </a:solidFill>
              </a:rPr>
              <a:t>并发和共享是操作系统两个最基本的特征，这两者之间又是互为存在条件的。</a:t>
            </a:r>
          </a:p>
          <a:p>
            <a:pPr lvl="1"/>
            <a:r>
              <a:rPr lang="zh-CN" altLang="en-US" sz="1800" dirty="0"/>
              <a:t>资源共享是以程序的并发为条件的，若系统不允许程序并发执行，自然不存在资源共享问题。 </a:t>
            </a:r>
          </a:p>
          <a:p>
            <a:pPr lvl="1"/>
            <a:r>
              <a:rPr lang="zh-CN" altLang="en-US" sz="1800" dirty="0"/>
              <a:t>若系统不能对资源共享实施有效的管理，也必将影响到程序的并发执行，甚至根本无法并发执行。 </a:t>
            </a:r>
          </a:p>
          <a:p>
            <a:endParaRPr lang="zh-CN" altLang="en-US" sz="1800" dirty="0"/>
          </a:p>
        </p:txBody>
      </p:sp>
    </p:spTree>
    <p:extLst>
      <p:ext uri="{BB962C8B-B14F-4D97-AF65-F5344CB8AC3E}">
        <p14:creationId xmlns:p14="http://schemas.microsoft.com/office/powerpoint/2010/main" val="850488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p:txBody>
          <a:bodyPr/>
          <a:lstStyle/>
          <a:p>
            <a:r>
              <a:rPr lang="en-US" altLang="zh-CN"/>
              <a:t>1.3 </a:t>
            </a:r>
            <a:r>
              <a:rPr lang="zh-CN" altLang="en-US"/>
              <a:t>操作系统的特征</a:t>
            </a:r>
            <a:endParaRPr lang="zh-CN" altLang="en-US" dirty="0"/>
          </a:p>
        </p:txBody>
      </p:sp>
      <p:sp>
        <p:nvSpPr>
          <p:cNvPr id="53250" name="Rectangle 2"/>
          <p:cNvSpPr>
            <a:spLocks noGrp="1" noChangeArrowheads="1"/>
          </p:cNvSpPr>
          <p:nvPr>
            <p:ph idx="1"/>
          </p:nvPr>
        </p:nvSpPr>
        <p:spPr/>
        <p:txBody>
          <a:bodyPr>
            <a:normAutofit lnSpcReduction="10000"/>
          </a:bodyPr>
          <a:lstStyle/>
          <a:p>
            <a:r>
              <a:rPr lang="zh-CN" altLang="en-US" dirty="0"/>
              <a:t>虚拟</a:t>
            </a:r>
            <a:r>
              <a:rPr lang="en-US" altLang="zh-CN" dirty="0"/>
              <a:t>(virtual)</a:t>
            </a:r>
          </a:p>
          <a:p>
            <a:pPr lvl="1"/>
            <a:r>
              <a:rPr lang="zh-CN" altLang="en-US" dirty="0"/>
              <a:t>一个物理实体映射为若干个</a:t>
            </a:r>
            <a:r>
              <a:rPr lang="zh-CN" altLang="en-US" b="1" dirty="0">
                <a:solidFill>
                  <a:srgbClr val="C00000"/>
                </a:solidFill>
              </a:rPr>
              <a:t>对应的逻辑实体</a:t>
            </a:r>
            <a:endParaRPr lang="en-US" altLang="zh-CN" b="1" dirty="0">
              <a:solidFill>
                <a:srgbClr val="C00000"/>
              </a:solidFill>
            </a:endParaRPr>
          </a:p>
          <a:p>
            <a:pPr lvl="2"/>
            <a:r>
              <a:rPr lang="zh-CN" altLang="en-US" dirty="0"/>
              <a:t>时分复用：虚拟机处理技术、虚拟设备技术</a:t>
            </a:r>
            <a:endParaRPr lang="en-US" altLang="zh-CN" dirty="0"/>
          </a:p>
          <a:p>
            <a:pPr lvl="2"/>
            <a:r>
              <a:rPr lang="zh-CN" altLang="en-US" dirty="0"/>
              <a:t>空分复用：虚拟内存技术</a:t>
            </a:r>
            <a:endParaRPr lang="en-US" altLang="zh-CN" dirty="0"/>
          </a:p>
          <a:p>
            <a:pPr lvl="1"/>
            <a:r>
              <a:rPr lang="zh-CN" altLang="en-US" dirty="0"/>
              <a:t>虚拟是操作系统管理系统资源的重要手段，可提高资源利用率。</a:t>
            </a:r>
          </a:p>
          <a:p>
            <a:pPr lvl="1"/>
            <a:r>
              <a:rPr lang="en-US" altLang="zh-CN" dirty="0"/>
              <a:t>CPU</a:t>
            </a:r>
            <a:r>
              <a:rPr lang="zh-CN" altLang="en-US" dirty="0"/>
              <a:t>－－每个用户（进程）的“虚处理机”</a:t>
            </a:r>
          </a:p>
          <a:p>
            <a:pPr lvl="1"/>
            <a:r>
              <a:rPr lang="zh-CN" altLang="en-US" dirty="0"/>
              <a:t>存储器－－每个进程都占有的地址空间（指令＋数据＋堆栈）</a:t>
            </a:r>
          </a:p>
          <a:p>
            <a:pPr lvl="1"/>
            <a:r>
              <a:rPr lang="zh-CN" altLang="en-US" dirty="0"/>
              <a:t>显示设备－－多窗口或虚拟终端</a:t>
            </a:r>
            <a:r>
              <a:rPr lang="en-US" altLang="zh-CN" dirty="0"/>
              <a:t>(virtual terminal)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p:txBody>
          <a:bodyPr/>
          <a:lstStyle/>
          <a:p>
            <a:r>
              <a:rPr lang="en-US" altLang="zh-CN"/>
              <a:t>1.3 </a:t>
            </a:r>
            <a:r>
              <a:rPr lang="zh-CN" altLang="en-US"/>
              <a:t>操作系统的特征</a:t>
            </a:r>
            <a:endParaRPr lang="zh-CN" altLang="en-US" dirty="0"/>
          </a:p>
        </p:txBody>
      </p:sp>
      <p:sp>
        <p:nvSpPr>
          <p:cNvPr id="53250" name="Rectangle 2"/>
          <p:cNvSpPr>
            <a:spLocks noGrp="1" noChangeArrowheads="1"/>
          </p:cNvSpPr>
          <p:nvPr>
            <p:ph idx="1"/>
          </p:nvPr>
        </p:nvSpPr>
        <p:spPr/>
        <p:txBody>
          <a:bodyPr/>
          <a:lstStyle/>
          <a:p>
            <a:r>
              <a:rPr lang="zh-CN" altLang="en-US"/>
              <a:t>异步性</a:t>
            </a:r>
            <a:r>
              <a:rPr lang="en-US" altLang="zh-CN"/>
              <a:t>(asynchronism)</a:t>
            </a:r>
          </a:p>
          <a:p>
            <a:pPr lvl="1"/>
            <a:r>
              <a:rPr lang="zh-CN" altLang="en-US"/>
              <a:t>也称不确定性，指进程的执行顺序和执行时间的不确定性；</a:t>
            </a:r>
          </a:p>
          <a:p>
            <a:pPr lvl="2"/>
            <a:r>
              <a:rPr lang="zh-CN" altLang="en-US"/>
              <a:t>进程的运行速度不可预知</a:t>
            </a:r>
          </a:p>
          <a:p>
            <a:pPr lvl="2"/>
            <a:r>
              <a:rPr lang="zh-CN" altLang="en-US"/>
              <a:t>判据：无论快慢，应该结果相同－－通过进程互斥和同步手段来保证</a:t>
            </a:r>
          </a:p>
          <a:p>
            <a:pPr lvl="2"/>
            <a:r>
              <a:rPr lang="zh-CN" altLang="en-US"/>
              <a:t>难以重现系统在某个时刻的状态（包括重现运行中的错误）</a:t>
            </a:r>
          </a:p>
          <a:p>
            <a:pPr lvl="2"/>
            <a:r>
              <a:rPr lang="zh-CN" altLang="en-US"/>
              <a:t>性能保证：实时系统与分时系统相似，但通过资源预留以保证性能 </a:t>
            </a:r>
            <a:endParaRPr lang="zh-CN" altLang="en-US" dirty="0"/>
          </a:p>
        </p:txBody>
      </p:sp>
    </p:spTree>
    <p:extLst>
      <p:ext uri="{BB962C8B-B14F-4D97-AF65-F5344CB8AC3E}">
        <p14:creationId xmlns:p14="http://schemas.microsoft.com/office/powerpoint/2010/main" val="428876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1071996" y="2766621"/>
            <a:ext cx="3008380" cy="662379"/>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265" b="1" dirty="0">
                <a:solidFill>
                  <a:srgbClr val="0070C0"/>
                </a:solidFill>
                <a:latin typeface="微软雅黑" panose="020B0503020204020204" pitchFamily="34" charset="-122"/>
                <a:ea typeface="微软雅黑" panose="020B0503020204020204" pitchFamily="34" charset="-122"/>
              </a:rPr>
              <a:t>目录</a:t>
            </a:r>
          </a:p>
          <a:p>
            <a:pPr marL="0" indent="0" algn="ctr">
              <a:buNone/>
            </a:pP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Contents</a:t>
            </a:r>
          </a:p>
        </p:txBody>
      </p:sp>
      <p:grpSp>
        <p:nvGrpSpPr>
          <p:cNvPr id="45" name="组合 44"/>
          <p:cNvGrpSpPr/>
          <p:nvPr/>
        </p:nvGrpSpPr>
        <p:grpSpPr>
          <a:xfrm>
            <a:off x="4218686" y="1053067"/>
            <a:ext cx="1192345" cy="666115"/>
            <a:chOff x="2215144" y="927951"/>
            <a:chExt cx="1244730" cy="915925"/>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47" name="文本框 9"/>
            <p:cNvSpPr txBox="1"/>
            <p:nvPr/>
          </p:nvSpPr>
          <p:spPr>
            <a:xfrm>
              <a:off x="2393075" y="927951"/>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01</a:t>
              </a:r>
              <a:endParaRPr lang="zh-CN" altLang="en-US" sz="3735" dirty="0">
                <a:solidFill>
                  <a:schemeClr val="bg1"/>
                </a:solidFill>
                <a:latin typeface="Impact" panose="020B0806030902050204" pitchFamily="34" charset="0"/>
              </a:endParaRPr>
            </a:p>
          </p:txBody>
        </p:sp>
      </p:grpSp>
      <p:grpSp>
        <p:nvGrpSpPr>
          <p:cNvPr id="48" name="组合 47"/>
          <p:cNvGrpSpPr/>
          <p:nvPr/>
        </p:nvGrpSpPr>
        <p:grpSpPr>
          <a:xfrm>
            <a:off x="4218686" y="1959219"/>
            <a:ext cx="1192345" cy="672217"/>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0" name="文本框 10"/>
            <p:cNvSpPr txBox="1"/>
            <p:nvPr/>
          </p:nvSpPr>
          <p:spPr>
            <a:xfrm>
              <a:off x="2393075" y="1952311"/>
              <a:ext cx="1066799" cy="915927"/>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02</a:t>
              </a:r>
              <a:endParaRPr lang="zh-CN" altLang="en-US" sz="3735" dirty="0">
                <a:solidFill>
                  <a:schemeClr val="bg1"/>
                </a:solidFill>
                <a:latin typeface="Impact" panose="020B0806030902050204" pitchFamily="34" charset="0"/>
              </a:endParaRPr>
            </a:p>
          </p:txBody>
        </p:sp>
      </p:grpSp>
      <p:grpSp>
        <p:nvGrpSpPr>
          <p:cNvPr id="51" name="组合 50"/>
          <p:cNvGrpSpPr/>
          <p:nvPr/>
        </p:nvGrpSpPr>
        <p:grpSpPr>
          <a:xfrm>
            <a:off x="4218686" y="2895017"/>
            <a:ext cx="1192345" cy="666115"/>
            <a:chOff x="2215144" y="3018134"/>
            <a:chExt cx="1244730" cy="915925"/>
          </a:xfrm>
        </p:grpSpPr>
        <p:sp>
          <p:nvSpPr>
            <p:cNvPr id="52" name="平行四边形 51"/>
            <p:cNvSpPr/>
            <p:nvPr/>
          </p:nvSpPr>
          <p:spPr>
            <a:xfrm>
              <a:off x="2215144" y="3084852"/>
              <a:ext cx="1120898" cy="842781"/>
            </a:xfrm>
            <a:prstGeom prst="parallelogram">
              <a:avLst>
                <a:gd name="adj" fmla="val 4820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53" name="文本框 11"/>
            <p:cNvSpPr txBox="1"/>
            <p:nvPr/>
          </p:nvSpPr>
          <p:spPr>
            <a:xfrm>
              <a:off x="2393075" y="3018134"/>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03</a:t>
              </a:r>
              <a:endParaRPr lang="zh-CN" altLang="en-US" sz="3735" dirty="0">
                <a:solidFill>
                  <a:schemeClr val="bg1"/>
                </a:solidFill>
                <a:latin typeface="Impact" panose="020B0806030902050204" pitchFamily="34" charset="0"/>
              </a:endParaRPr>
            </a:p>
          </p:txBody>
        </p:sp>
      </p:grpSp>
      <p:grpSp>
        <p:nvGrpSpPr>
          <p:cNvPr id="60" name="组合 59"/>
          <p:cNvGrpSpPr/>
          <p:nvPr/>
        </p:nvGrpSpPr>
        <p:grpSpPr>
          <a:xfrm>
            <a:off x="5124357" y="1070814"/>
            <a:ext cx="5143000" cy="61292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操作系统的基本概念</a:t>
              </a: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3" name="组合 62"/>
          <p:cNvGrpSpPr/>
          <p:nvPr/>
        </p:nvGrpSpPr>
        <p:grpSpPr>
          <a:xfrm>
            <a:off x="5124357" y="1996353"/>
            <a:ext cx="5143000" cy="61292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操作系统的发展历史 </a:t>
              </a: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66" name="组合 65"/>
          <p:cNvGrpSpPr/>
          <p:nvPr/>
        </p:nvGrpSpPr>
        <p:grpSpPr>
          <a:xfrm>
            <a:off x="5124357" y="2921889"/>
            <a:ext cx="5275788" cy="612920"/>
            <a:chOff x="4315150" y="2341731"/>
            <a:chExt cx="3956841" cy="540057"/>
          </a:xfrm>
        </p:grpSpPr>
        <p:sp>
          <p:nvSpPr>
            <p:cNvPr id="67" name="矩形 66"/>
            <p:cNvSpPr/>
            <p:nvPr/>
          </p:nvSpPr>
          <p:spPr>
            <a:xfrm>
              <a:off x="4841196" y="2424395"/>
              <a:ext cx="3430795" cy="406783"/>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操作系统的特征 </a:t>
              </a: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sp>
        <p:nvSpPr>
          <p:cNvPr id="81" name="等腰三角形 80"/>
          <p:cNvSpPr/>
          <p:nvPr/>
        </p:nvSpPr>
        <p:spPr>
          <a:xfrm>
            <a:off x="-125866" y="4437500"/>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等腰三角形 81"/>
          <p:cNvSpPr/>
          <p:nvPr/>
        </p:nvSpPr>
        <p:spPr>
          <a:xfrm>
            <a:off x="1348800" y="5033297"/>
            <a:ext cx="2607127" cy="1948097"/>
          </a:xfrm>
          <a:prstGeom prst="triangl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4" name="组合 23"/>
          <p:cNvGrpSpPr/>
          <p:nvPr/>
        </p:nvGrpSpPr>
        <p:grpSpPr>
          <a:xfrm>
            <a:off x="4071975" y="3852400"/>
            <a:ext cx="1192345" cy="672217"/>
            <a:chOff x="2215144" y="1952311"/>
            <a:chExt cx="1244730" cy="924318"/>
          </a:xfrm>
        </p:grpSpPr>
        <p:sp>
          <p:nvSpPr>
            <p:cNvPr id="25" name="平行四边形 24"/>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26" name="文本框 10"/>
            <p:cNvSpPr txBox="1"/>
            <p:nvPr/>
          </p:nvSpPr>
          <p:spPr>
            <a:xfrm>
              <a:off x="2393075" y="1952311"/>
              <a:ext cx="1066799" cy="915927"/>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04</a:t>
              </a:r>
              <a:endParaRPr lang="zh-CN" altLang="en-US" sz="3735" dirty="0">
                <a:solidFill>
                  <a:schemeClr val="bg1"/>
                </a:solidFill>
                <a:latin typeface="Impact" panose="020B0806030902050204" pitchFamily="34" charset="0"/>
              </a:endParaRPr>
            </a:p>
          </p:txBody>
        </p:sp>
      </p:grpSp>
      <p:grpSp>
        <p:nvGrpSpPr>
          <p:cNvPr id="27" name="组合 26"/>
          <p:cNvGrpSpPr/>
          <p:nvPr/>
        </p:nvGrpSpPr>
        <p:grpSpPr>
          <a:xfrm>
            <a:off x="4977646" y="3889534"/>
            <a:ext cx="5143000" cy="612920"/>
            <a:chOff x="4315150" y="1647579"/>
            <a:chExt cx="3857250" cy="540057"/>
          </a:xfrm>
        </p:grpSpPr>
        <p:sp>
          <p:nvSpPr>
            <p:cNvPr id="28" name="矩形 27"/>
            <p:cNvSpPr/>
            <p:nvPr/>
          </p:nvSpPr>
          <p:spPr>
            <a:xfrm>
              <a:off x="4841196" y="1730243"/>
              <a:ext cx="2827147" cy="406783"/>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操作系统的功能</a:t>
              </a:r>
            </a:p>
          </p:txBody>
        </p:sp>
        <p:sp>
          <p:nvSpPr>
            <p:cNvPr id="29" name="平行四边形 28"/>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grpSp>
        <p:nvGrpSpPr>
          <p:cNvPr id="30" name="组合 29"/>
          <p:cNvGrpSpPr/>
          <p:nvPr/>
        </p:nvGrpSpPr>
        <p:grpSpPr>
          <a:xfrm>
            <a:off x="3941748" y="4757625"/>
            <a:ext cx="1192345" cy="666115"/>
            <a:chOff x="2215144" y="927951"/>
            <a:chExt cx="1244730" cy="915925"/>
          </a:xfrm>
        </p:grpSpPr>
        <p:sp>
          <p:nvSpPr>
            <p:cNvPr id="31" name="平行四边形 30"/>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a:latin typeface="Impact" panose="020B0806030902050204" pitchFamily="34" charset="0"/>
              </a:endParaRPr>
            </a:p>
          </p:txBody>
        </p:sp>
        <p:sp>
          <p:nvSpPr>
            <p:cNvPr id="32" name="文本框 9"/>
            <p:cNvSpPr txBox="1"/>
            <p:nvPr/>
          </p:nvSpPr>
          <p:spPr>
            <a:xfrm>
              <a:off x="2393075" y="927951"/>
              <a:ext cx="1066799" cy="915925"/>
            </a:xfrm>
            <a:prstGeom prst="rect">
              <a:avLst/>
            </a:prstGeom>
            <a:noFill/>
          </p:spPr>
          <p:txBody>
            <a:bodyPr wrap="square" rtlCol="0">
              <a:spAutoFit/>
            </a:bodyPr>
            <a:lstStyle/>
            <a:p>
              <a:r>
                <a:rPr lang="en-US" altLang="zh-CN" sz="3735" dirty="0">
                  <a:solidFill>
                    <a:schemeClr val="bg1"/>
                  </a:solidFill>
                  <a:latin typeface="Impact" panose="020B0806030902050204" pitchFamily="34" charset="0"/>
                </a:rPr>
                <a:t>05</a:t>
              </a:r>
              <a:endParaRPr lang="zh-CN" altLang="en-US" sz="3735" dirty="0">
                <a:solidFill>
                  <a:schemeClr val="bg1"/>
                </a:solidFill>
                <a:latin typeface="Impact" panose="020B0806030902050204" pitchFamily="34" charset="0"/>
              </a:endParaRPr>
            </a:p>
          </p:txBody>
        </p:sp>
      </p:grpSp>
      <p:grpSp>
        <p:nvGrpSpPr>
          <p:cNvPr id="33" name="组合 32"/>
          <p:cNvGrpSpPr/>
          <p:nvPr/>
        </p:nvGrpSpPr>
        <p:grpSpPr>
          <a:xfrm>
            <a:off x="4847419" y="4775372"/>
            <a:ext cx="5143000" cy="612920"/>
            <a:chOff x="4315150" y="953426"/>
            <a:chExt cx="3857250" cy="540057"/>
          </a:xfrm>
        </p:grpSpPr>
        <p:sp>
          <p:nvSpPr>
            <p:cNvPr id="34" name="矩形 33"/>
            <p:cNvSpPr/>
            <p:nvPr/>
          </p:nvSpPr>
          <p:spPr>
            <a:xfrm>
              <a:off x="4841196" y="1036090"/>
              <a:ext cx="2827147" cy="406783"/>
            </a:xfrm>
            <a:prstGeom prst="rect">
              <a:avLst/>
            </a:prstGeom>
            <a:ln w="15875">
              <a:noFill/>
            </a:ln>
          </p:spPr>
          <p:txBody>
            <a:bodyPr wrap="square" lIns="91440" tIns="45720" rIns="91440" bIns="4572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操作系统的双模式操作</a:t>
              </a:r>
            </a:p>
          </p:txBody>
        </p:sp>
        <p:sp>
          <p:nvSpPr>
            <p:cNvPr id="35" name="平行四边形 34"/>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2135" b="1">
                <a:solidFill>
                  <a:schemeClr val="tx1">
                    <a:lumMod val="75000"/>
                    <a:lumOff val="2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999" advTm="4633"/>
    </mc:Choice>
    <mc:Fallback xmlns="">
      <p:transition spd="slow" advTm="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0-#ppt_w/2"/>
                                          </p:val>
                                        </p:tav>
                                        <p:tav tm="100000">
                                          <p:val>
                                            <p:strVal val="#ppt_x"/>
                                          </p:val>
                                        </p:tav>
                                      </p:tavLst>
                                    </p:anim>
                                    <p:anim calcmode="lin" valueType="num">
                                      <p:cBhvr additive="base">
                                        <p:cTn id="29" dur="500" fill="hold"/>
                                        <p:tgtEl>
                                          <p:spTgt spid="60"/>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1+#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1+#ppt_w/2"/>
                                          </p:val>
                                        </p:tav>
                                        <p:tav tm="100000">
                                          <p:val>
                                            <p:strVal val="#ppt_x"/>
                                          </p:val>
                                        </p:tav>
                                      </p:tavLst>
                                    </p:anim>
                                    <p:anim calcmode="lin" valueType="num">
                                      <p:cBhvr additive="base">
                                        <p:cTn id="38" dur="500" fill="hold"/>
                                        <p:tgtEl>
                                          <p:spTgt spid="63"/>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0-#ppt_w/2"/>
                                          </p:val>
                                        </p:tav>
                                        <p:tav tm="100000">
                                          <p:val>
                                            <p:strVal val="#ppt_x"/>
                                          </p:val>
                                        </p:tav>
                                      </p:tavLst>
                                    </p:anim>
                                    <p:anim calcmode="lin" valueType="num">
                                      <p:cBhvr additive="base">
                                        <p:cTn id="43" dur="500" fill="hold"/>
                                        <p:tgtEl>
                                          <p:spTgt spid="5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 presetClass="entr" presetSubtype="2"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1+#ppt_w/2"/>
                                          </p:val>
                                        </p:tav>
                                        <p:tav tm="100000">
                                          <p:val>
                                            <p:strVal val="#ppt_x"/>
                                          </p:val>
                                        </p:tav>
                                      </p:tavLst>
                                    </p:anim>
                                    <p:anim calcmode="lin" valueType="num">
                                      <p:cBhvr additive="base">
                                        <p:cTn id="56" dur="500" fill="hold"/>
                                        <p:tgtEl>
                                          <p:spTgt spid="27"/>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2" presetClass="entr" presetSubtype="8"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0-#ppt_w/2"/>
                                          </p:val>
                                        </p:tav>
                                        <p:tav tm="100000">
                                          <p:val>
                                            <p:strVal val="#ppt_x"/>
                                          </p:val>
                                        </p:tav>
                                      </p:tavLst>
                                    </p:anim>
                                    <p:anim calcmode="lin" valueType="num">
                                      <p:cBhvr additive="base">
                                        <p:cTn id="61" dur="500" fill="hold"/>
                                        <p:tgtEl>
                                          <p:spTgt spid="30"/>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0-#ppt_w/2"/>
                                          </p:val>
                                        </p:tav>
                                        <p:tav tm="100000">
                                          <p:val>
                                            <p:strVal val="#ppt_x"/>
                                          </p:val>
                                        </p:tav>
                                      </p:tavLst>
                                    </p:anim>
                                    <p:anim calcmode="lin" valueType="num">
                                      <p:cBhvr additive="base">
                                        <p:cTn id="65"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1" grpId="0" animBg="1"/>
      <p:bldP spid="8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719927" y="2789015"/>
            <a:ext cx="4676280"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操作系统的功能 </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04</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3590330" y="3848087"/>
            <a:ext cx="5011339" cy="40562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b="1" dirty="0">
                <a:solidFill>
                  <a:schemeClr val="accent2">
                    <a:lumMod val="60000"/>
                    <a:lumOff val="40000"/>
                  </a:schemeClr>
                </a:solidFill>
              </a:rPr>
              <a:t>操作系统能做什么？</a:t>
            </a:r>
            <a:endParaRPr lang="en-US" altLang="zh-CN" sz="2400" b="1" dirty="0">
              <a:solidFill>
                <a:schemeClr val="accent2">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999" advTm="1778"/>
    </mc:Choice>
    <mc:Fallback xmlns="">
      <p:transition spd="slow" advTm="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a:t>1.4 </a:t>
            </a:r>
            <a:r>
              <a:rPr lang="zh-CN" altLang="en-US"/>
              <a:t>操作系统的功能 </a:t>
            </a:r>
            <a:endParaRPr lang="zh-CN" altLang="en-US" dirty="0"/>
          </a:p>
        </p:txBody>
      </p:sp>
      <p:sp>
        <p:nvSpPr>
          <p:cNvPr id="56323" name="Rectangle 3"/>
          <p:cNvSpPr>
            <a:spLocks noGrp="1" noChangeArrowheads="1"/>
          </p:cNvSpPr>
          <p:nvPr>
            <p:ph idx="1"/>
          </p:nvPr>
        </p:nvSpPr>
        <p:spPr/>
        <p:txBody>
          <a:bodyPr/>
          <a:lstStyle/>
          <a:p>
            <a:r>
              <a:rPr lang="en-US" altLang="zh-CN" dirty="0"/>
              <a:t>1.4.1 </a:t>
            </a:r>
            <a:r>
              <a:rPr lang="zh-CN" altLang="en-US" dirty="0"/>
              <a:t>处理机管理 </a:t>
            </a:r>
          </a:p>
          <a:p>
            <a:r>
              <a:rPr lang="en-US" altLang="zh-CN" dirty="0"/>
              <a:t>1.4.2 </a:t>
            </a:r>
            <a:r>
              <a:rPr lang="zh-CN" altLang="en-US" dirty="0"/>
              <a:t>存储管理 </a:t>
            </a:r>
          </a:p>
          <a:p>
            <a:r>
              <a:rPr lang="en-US" altLang="zh-CN" dirty="0"/>
              <a:t>1.4.3 </a:t>
            </a:r>
            <a:r>
              <a:rPr lang="zh-CN" altLang="en-US" dirty="0"/>
              <a:t>设备管理</a:t>
            </a:r>
          </a:p>
          <a:p>
            <a:r>
              <a:rPr lang="en-US" altLang="zh-CN" dirty="0"/>
              <a:t>1.4.4 </a:t>
            </a:r>
            <a:r>
              <a:rPr lang="zh-CN" altLang="en-US" dirty="0"/>
              <a:t>文件管理 </a:t>
            </a:r>
          </a:p>
          <a:p>
            <a:r>
              <a:rPr lang="en-US" altLang="zh-CN" dirty="0"/>
              <a:t>1.4.5 </a:t>
            </a:r>
            <a:r>
              <a:rPr lang="zh-CN" altLang="en-US" dirty="0"/>
              <a:t>用户接口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dirty="0"/>
              <a:t>1.4.1 </a:t>
            </a:r>
            <a:r>
              <a:rPr lang="zh-CN" altLang="en-US" dirty="0"/>
              <a:t>处理机管理 </a:t>
            </a:r>
          </a:p>
        </p:txBody>
      </p:sp>
      <p:sp>
        <p:nvSpPr>
          <p:cNvPr id="58371" name="Rectangle 3"/>
          <p:cNvSpPr>
            <a:spLocks noGrp="1" noChangeArrowheads="1"/>
          </p:cNvSpPr>
          <p:nvPr>
            <p:ph idx="1"/>
          </p:nvPr>
        </p:nvSpPr>
        <p:spPr/>
        <p:txBody>
          <a:bodyPr/>
          <a:lstStyle/>
          <a:p>
            <a:r>
              <a:rPr lang="zh-CN" altLang="en-US"/>
              <a:t>完成处理机资源的分配调度等功能。</a:t>
            </a:r>
          </a:p>
          <a:p>
            <a:pPr lvl="1"/>
            <a:r>
              <a:rPr lang="zh-CN" altLang="en-US"/>
              <a:t>进程控制：创建、撤销、挂起、改变运行优先级等 </a:t>
            </a:r>
          </a:p>
          <a:p>
            <a:pPr lvl="1"/>
            <a:r>
              <a:rPr lang="zh-CN" altLang="en-US"/>
              <a:t>进程同步：协调并发进程之间的推进步骤，以协调资源共享； </a:t>
            </a:r>
          </a:p>
          <a:p>
            <a:pPr lvl="1"/>
            <a:r>
              <a:rPr lang="zh-CN" altLang="en-US"/>
              <a:t>进程通信：进程之间传送数据，以协调进程间的协作； </a:t>
            </a:r>
          </a:p>
          <a:p>
            <a:pPr lvl="1"/>
            <a:r>
              <a:rPr lang="zh-CN" altLang="en-US"/>
              <a:t>调度：作业或进程的运行切换。</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dirty="0"/>
              <a:t>1.4.2 </a:t>
            </a:r>
            <a:r>
              <a:rPr lang="zh-CN" altLang="en-US" dirty="0"/>
              <a:t>存储管理 </a:t>
            </a:r>
          </a:p>
        </p:txBody>
      </p:sp>
      <p:sp>
        <p:nvSpPr>
          <p:cNvPr id="57347" name="Rectangle 3"/>
          <p:cNvSpPr>
            <a:spLocks noGrp="1" noChangeArrowheads="1"/>
          </p:cNvSpPr>
          <p:nvPr>
            <p:ph idx="1"/>
          </p:nvPr>
        </p:nvSpPr>
        <p:spPr/>
        <p:txBody>
          <a:bodyPr/>
          <a:lstStyle/>
          <a:p>
            <a:r>
              <a:rPr lang="zh-CN" altLang="en-US" dirty="0"/>
              <a:t>提高利用率、方便用户使用、提供足够的存储空间、方便进程并发运行。</a:t>
            </a:r>
          </a:p>
          <a:p>
            <a:pPr lvl="1"/>
            <a:r>
              <a:rPr lang="zh-CN" altLang="en-US" dirty="0"/>
              <a:t>存储分配与回收</a:t>
            </a:r>
          </a:p>
          <a:p>
            <a:pPr lvl="1"/>
            <a:r>
              <a:rPr lang="zh-CN" altLang="en-US" dirty="0"/>
              <a:t>存储保护：保证进程间互不干扰、相互保密； </a:t>
            </a:r>
          </a:p>
          <a:p>
            <a:pPr lvl="1"/>
            <a:r>
              <a:rPr lang="zh-CN" altLang="en-US" dirty="0"/>
              <a:t>地址映射（变换）：进程逻辑地址到内存物理地址的映射；</a:t>
            </a:r>
          </a:p>
          <a:p>
            <a:pPr lvl="1"/>
            <a:r>
              <a:rPr lang="zh-CN" altLang="en-US" dirty="0"/>
              <a:t>内存扩充（覆盖、交换和虚拟存储）：提高内存利用率、扩大进程的内存空间。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a:t>1.4.3 </a:t>
            </a:r>
            <a:r>
              <a:rPr lang="zh-CN" altLang="en-US"/>
              <a:t>设备管理 </a:t>
            </a:r>
          </a:p>
        </p:txBody>
      </p:sp>
      <p:sp>
        <p:nvSpPr>
          <p:cNvPr id="59395" name="Rectangle 3"/>
          <p:cNvSpPr>
            <a:spLocks noGrp="1" noChangeArrowheads="1"/>
          </p:cNvSpPr>
          <p:nvPr>
            <p:ph idx="1"/>
          </p:nvPr>
        </p:nvSpPr>
        <p:spPr/>
        <p:txBody>
          <a:bodyPr/>
          <a:lstStyle/>
          <a:p>
            <a:r>
              <a:rPr lang="zh-CN" altLang="en-US" dirty="0"/>
              <a:t>方便设备使用、提高</a:t>
            </a:r>
            <a:r>
              <a:rPr lang="en-US" altLang="zh-CN" dirty="0"/>
              <a:t>CPU</a:t>
            </a:r>
            <a:r>
              <a:rPr lang="zh-CN" altLang="en-US" dirty="0"/>
              <a:t>与</a:t>
            </a:r>
            <a:r>
              <a:rPr lang="en-US" altLang="zh-CN" dirty="0"/>
              <a:t>I/O</a:t>
            </a:r>
            <a:r>
              <a:rPr lang="zh-CN" altLang="en-US" dirty="0"/>
              <a:t>设备利用率</a:t>
            </a:r>
          </a:p>
          <a:p>
            <a:pPr lvl="1"/>
            <a:r>
              <a:rPr lang="zh-CN" altLang="en-US" dirty="0"/>
              <a:t>设备操作：利用设备驱动程序（通常在内核中）完成对设备的操作。</a:t>
            </a:r>
          </a:p>
          <a:p>
            <a:pPr lvl="1"/>
            <a:r>
              <a:rPr lang="zh-CN" altLang="en-US" dirty="0"/>
              <a:t>设备独立性</a:t>
            </a:r>
            <a:r>
              <a:rPr lang="en-US" altLang="zh-CN" dirty="0"/>
              <a:t>(device independence)</a:t>
            </a:r>
            <a:r>
              <a:rPr lang="zh-CN" altLang="en-US" dirty="0"/>
              <a:t>：提供统一的</a:t>
            </a:r>
            <a:r>
              <a:rPr lang="en-US" altLang="zh-CN" dirty="0"/>
              <a:t>I/O</a:t>
            </a:r>
            <a:r>
              <a:rPr lang="zh-CN" altLang="en-US" dirty="0"/>
              <a:t>设备接口，使应用程序独立于物理设备，在同样的接口和操作下完成不同的内容（如</a:t>
            </a:r>
            <a:r>
              <a:rPr lang="en-US" altLang="zh-CN" dirty="0"/>
              <a:t>FAX Modem</a:t>
            </a:r>
            <a:r>
              <a:rPr lang="zh-CN" altLang="en-US" dirty="0"/>
              <a:t>作为</a:t>
            </a:r>
            <a:r>
              <a:rPr lang="en-US" altLang="zh-CN" dirty="0"/>
              <a:t>Windows</a:t>
            </a:r>
            <a:r>
              <a:rPr lang="zh-CN" altLang="en-US" dirty="0"/>
              <a:t>上的打印机设备）。</a:t>
            </a:r>
          </a:p>
          <a:p>
            <a:pPr lvl="1"/>
            <a:r>
              <a:rPr lang="zh-CN" altLang="en-US" dirty="0"/>
              <a:t>设备分配与回收：在多用户间共享</a:t>
            </a:r>
            <a:r>
              <a:rPr lang="en-US" altLang="zh-CN" dirty="0"/>
              <a:t>I/O</a:t>
            </a:r>
            <a:r>
              <a:rPr lang="zh-CN" altLang="en-US" dirty="0"/>
              <a:t>设备资源。</a:t>
            </a:r>
            <a:endParaRPr lang="en-US" altLang="zh-CN" dirty="0"/>
          </a:p>
          <a:p>
            <a:pPr lvl="1"/>
            <a:r>
              <a:rPr lang="zh-CN" altLang="en-US" dirty="0"/>
              <a:t>缓冲管理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a:t>1.4.4 </a:t>
            </a:r>
            <a:r>
              <a:rPr lang="zh-CN" altLang="en-US"/>
              <a:t>文件管理 </a:t>
            </a:r>
          </a:p>
        </p:txBody>
      </p:sp>
      <p:sp>
        <p:nvSpPr>
          <p:cNvPr id="60419" name="Rectangle 3"/>
          <p:cNvSpPr>
            <a:spLocks noGrp="1" noChangeArrowheads="1"/>
          </p:cNvSpPr>
          <p:nvPr>
            <p:ph idx="1"/>
          </p:nvPr>
        </p:nvSpPr>
        <p:spPr/>
        <p:txBody>
          <a:bodyPr/>
          <a:lstStyle/>
          <a:p>
            <a:r>
              <a:rPr lang="zh-CN" altLang="en-US"/>
              <a:t>解决软件资源的存储、共享、保密和保护。</a:t>
            </a:r>
          </a:p>
          <a:p>
            <a:pPr lvl="1"/>
            <a:r>
              <a:rPr lang="zh-CN" altLang="en-US"/>
              <a:t>文件存储空间管理</a:t>
            </a:r>
          </a:p>
          <a:p>
            <a:pPr lvl="1"/>
            <a:r>
              <a:rPr lang="zh-CN" altLang="en-US"/>
              <a:t>目录管理：解决文件检索问题。 </a:t>
            </a:r>
          </a:p>
          <a:p>
            <a:pPr lvl="1"/>
            <a:r>
              <a:rPr lang="zh-CN" altLang="en-US"/>
              <a:t>文件的读写管理和存取控制 </a:t>
            </a:r>
          </a:p>
          <a:p>
            <a:pPr lvl="1"/>
            <a:r>
              <a:rPr lang="zh-CN" altLang="en-US"/>
              <a:t>软件管理：软件的版本、相互依赖关系、安装和卸载等。</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zh-CN"/>
              <a:t>1.4.5   </a:t>
            </a:r>
            <a:r>
              <a:rPr lang="zh-CN" altLang="en-US"/>
              <a:t>用户接口 </a:t>
            </a:r>
          </a:p>
        </p:txBody>
      </p:sp>
      <p:sp>
        <p:nvSpPr>
          <p:cNvPr id="61443" name="Rectangle 3"/>
          <p:cNvSpPr>
            <a:spLocks noGrp="1" noChangeArrowheads="1"/>
          </p:cNvSpPr>
          <p:nvPr>
            <p:ph idx="1"/>
          </p:nvPr>
        </p:nvSpPr>
        <p:spPr/>
        <p:txBody>
          <a:bodyPr>
            <a:normAutofit fontScale="85000" lnSpcReduction="20000"/>
          </a:bodyPr>
          <a:lstStyle/>
          <a:p>
            <a:r>
              <a:rPr lang="zh-CN" altLang="en-US" dirty="0"/>
              <a:t>提供一个友好的用户访问操作系统的接口。通常以命令或系统调用的形式提供给用户：</a:t>
            </a:r>
          </a:p>
          <a:p>
            <a:pPr lvl="1"/>
            <a:r>
              <a:rPr lang="zh-CN" altLang="en-US" dirty="0">
                <a:solidFill>
                  <a:srgbClr val="FF0000"/>
                </a:solidFill>
              </a:rPr>
              <a:t>命令接口</a:t>
            </a:r>
            <a:r>
              <a:rPr lang="zh-CN" altLang="en-US" dirty="0"/>
              <a:t>：为联机用户提供的，由一组键盘操作命令及命令解释程序所组成</a:t>
            </a:r>
            <a:r>
              <a:rPr lang="en-US" altLang="zh-CN" dirty="0"/>
              <a:t>.</a:t>
            </a:r>
            <a:r>
              <a:rPr lang="zh-CN" altLang="en-US" dirty="0"/>
              <a:t>又分联机和脱机用户接口</a:t>
            </a:r>
            <a:r>
              <a:rPr lang="en-US" altLang="zh-CN" dirty="0"/>
              <a:t>.</a:t>
            </a:r>
            <a:r>
              <a:rPr lang="zh-CN" altLang="en-US" dirty="0"/>
              <a:t>　</a:t>
            </a:r>
          </a:p>
          <a:p>
            <a:pPr lvl="2"/>
            <a:r>
              <a:rPr lang="en-US" altLang="zh-CN" dirty="0"/>
              <a:t>(1)</a:t>
            </a:r>
            <a:r>
              <a:rPr lang="zh-CN" altLang="en-US" dirty="0"/>
              <a:t>联机用户接口</a:t>
            </a:r>
            <a:r>
              <a:rPr lang="en-US" altLang="zh-CN" dirty="0"/>
              <a:t>.</a:t>
            </a:r>
            <a:r>
              <a:rPr lang="zh-CN" altLang="en-US" dirty="0"/>
              <a:t>这是为联机用户提供的</a:t>
            </a:r>
            <a:r>
              <a:rPr lang="en-US" altLang="zh-CN" dirty="0"/>
              <a:t>,</a:t>
            </a:r>
            <a:r>
              <a:rPr lang="zh-CN" altLang="en-US" dirty="0"/>
              <a:t>它由一组键盘操作命令及命令解释程序所组成。</a:t>
            </a:r>
          </a:p>
          <a:p>
            <a:pPr lvl="2"/>
            <a:r>
              <a:rPr lang="en-US" altLang="zh-CN" dirty="0"/>
              <a:t>(2)</a:t>
            </a:r>
            <a:r>
              <a:rPr lang="zh-CN" altLang="en-US" dirty="0"/>
              <a:t>脱机用户接口。 该接口是为批处理作业的用户提供的，故也称为批处理用户接口</a:t>
            </a:r>
            <a:r>
              <a:rPr lang="en-US" altLang="zh-CN" dirty="0"/>
              <a:t>.</a:t>
            </a:r>
            <a:r>
              <a:rPr lang="zh-CN" altLang="en-US" dirty="0"/>
              <a:t>该接口由一组作业控制语言</a:t>
            </a:r>
            <a:r>
              <a:rPr lang="en-US" altLang="zh-CN" dirty="0"/>
              <a:t>JCL</a:t>
            </a:r>
            <a:r>
              <a:rPr lang="zh-CN" altLang="en-US" dirty="0"/>
              <a:t>组成。</a:t>
            </a:r>
          </a:p>
          <a:p>
            <a:pPr lvl="1"/>
            <a:r>
              <a:rPr lang="zh-CN" altLang="en-US" dirty="0">
                <a:solidFill>
                  <a:srgbClr val="FF0000"/>
                </a:solidFill>
              </a:rPr>
              <a:t>程序接口</a:t>
            </a:r>
            <a:r>
              <a:rPr lang="zh-CN" altLang="en-US" dirty="0"/>
              <a:t>：为用户程序在执行中访问系统资源而设置的，是用户程序取得操作系统服务的路径。它由一组系统调用组成。</a:t>
            </a:r>
          </a:p>
          <a:p>
            <a:pPr lvl="1"/>
            <a:r>
              <a:rPr lang="zh-CN" altLang="en-US" dirty="0">
                <a:solidFill>
                  <a:srgbClr val="FF0000"/>
                </a:solidFill>
              </a:rPr>
              <a:t>图形接口</a:t>
            </a:r>
            <a:r>
              <a:rPr lang="zh-CN" altLang="en-US" dirty="0"/>
              <a:t>：用户可用鼠标或通过菜单和对话框，来完成对应用程序和文件的操作。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283787" y="3013501"/>
            <a:ext cx="6340197"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操作系统的双模式操作</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05</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advTm="1778"/>
    </mc:Choice>
    <mc:Fallback xmlns="">
      <p:transition spd="slow" advTm="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1.5 </a:t>
            </a:r>
            <a:r>
              <a:rPr lang="zh-CN" altLang="en-US" dirty="0"/>
              <a:t>双模式操作</a:t>
            </a:r>
          </a:p>
        </p:txBody>
      </p:sp>
      <p:sp>
        <p:nvSpPr>
          <p:cNvPr id="62467" name="Rectangle 3"/>
          <p:cNvSpPr>
            <a:spLocks noGrp="1" noChangeArrowheads="1"/>
          </p:cNvSpPr>
          <p:nvPr>
            <p:ph idx="1"/>
          </p:nvPr>
        </p:nvSpPr>
        <p:spPr/>
        <p:txBody>
          <a:bodyPr>
            <a:normAutofit lnSpcReduction="10000"/>
          </a:bodyPr>
          <a:lstStyle/>
          <a:p>
            <a:r>
              <a:rPr lang="zh-CN" altLang="en-US" dirty="0"/>
              <a:t>硬件支持至少两种运行模式</a:t>
            </a:r>
            <a:r>
              <a:rPr lang="en-US" altLang="zh-CN" dirty="0"/>
              <a:t>:</a:t>
            </a:r>
          </a:p>
          <a:p>
            <a:pPr lvl="1"/>
            <a:r>
              <a:rPr lang="en-US" altLang="zh-CN" dirty="0"/>
              <a:t>1. </a:t>
            </a:r>
            <a:r>
              <a:rPr lang="zh-CN" altLang="en-US" dirty="0"/>
              <a:t>用户模式 （又叫用户态、目态）</a:t>
            </a:r>
            <a:r>
              <a:rPr lang="en-US" altLang="zh-CN" dirty="0"/>
              <a:t>– </a:t>
            </a:r>
            <a:r>
              <a:rPr lang="zh-CN" altLang="en-US" dirty="0"/>
              <a:t>执行普通用户的应用程序</a:t>
            </a:r>
          </a:p>
          <a:p>
            <a:pPr lvl="1"/>
            <a:r>
              <a:rPr lang="en-US" altLang="zh-CN" dirty="0"/>
              <a:t>2. </a:t>
            </a:r>
            <a:r>
              <a:rPr lang="zh-CN" altLang="en-US" dirty="0"/>
              <a:t>监控模式（</a:t>
            </a:r>
            <a:r>
              <a:rPr lang="en-US" altLang="zh-CN" dirty="0"/>
              <a:t>Monitor mode</a:t>
            </a:r>
            <a:r>
              <a:rPr lang="zh-CN" altLang="en-US" dirty="0"/>
              <a:t>，也称内核模式、系统模式、监控态、管态、特权模式</a:t>
            </a:r>
            <a:r>
              <a:rPr lang="en-US" altLang="zh-CN" dirty="0"/>
              <a:t>) – </a:t>
            </a:r>
            <a:r>
              <a:rPr lang="zh-CN" altLang="en-US" dirty="0"/>
              <a:t>执行操作系统核心代码</a:t>
            </a:r>
          </a:p>
          <a:p>
            <a:r>
              <a:rPr lang="zh-CN" altLang="en-US" dirty="0">
                <a:solidFill>
                  <a:srgbClr val="FF0000"/>
                </a:solidFill>
              </a:rPr>
              <a:t>如何区分双模式及其切换</a:t>
            </a:r>
          </a:p>
          <a:p>
            <a:r>
              <a:rPr lang="zh-CN" altLang="en-US" dirty="0"/>
              <a:t>在计算机程序状态字中增加</a:t>
            </a:r>
            <a:r>
              <a:rPr lang="zh-CN" altLang="en-US" dirty="0">
                <a:solidFill>
                  <a:srgbClr val="FF0000"/>
                </a:solidFill>
              </a:rPr>
              <a:t>模式位</a:t>
            </a:r>
            <a:r>
              <a:rPr lang="zh-CN" altLang="en-US" dirty="0"/>
              <a:t>指示目前所处模式</a:t>
            </a:r>
            <a:r>
              <a:rPr lang="en-US" altLang="zh-CN" dirty="0"/>
              <a:t>:  </a:t>
            </a:r>
            <a:r>
              <a:rPr lang="zh-CN" altLang="en-US" dirty="0"/>
              <a:t>系统态 </a:t>
            </a:r>
            <a:r>
              <a:rPr lang="en-US" altLang="zh-CN" dirty="0"/>
              <a:t>(0) </a:t>
            </a:r>
            <a:r>
              <a:rPr lang="zh-CN" altLang="en-US" dirty="0"/>
              <a:t>或用户态 </a:t>
            </a:r>
            <a:r>
              <a:rPr lang="en-US" altLang="zh-CN" dirty="0"/>
              <a:t>(1)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1.5 </a:t>
            </a:r>
            <a:r>
              <a:rPr lang="zh-CN" altLang="en-US" dirty="0"/>
              <a:t>双模式操作</a:t>
            </a:r>
          </a:p>
        </p:txBody>
      </p:sp>
      <p:sp>
        <p:nvSpPr>
          <p:cNvPr id="63490" name="Rectangle 2"/>
          <p:cNvSpPr>
            <a:spLocks noGrp="1" noChangeArrowheads="1"/>
          </p:cNvSpPr>
          <p:nvPr>
            <p:ph idx="1"/>
          </p:nvPr>
        </p:nvSpPr>
        <p:spPr/>
        <p:txBody>
          <a:bodyPr/>
          <a:lstStyle/>
          <a:p>
            <a:r>
              <a:rPr lang="zh-CN" altLang="en-US" dirty="0"/>
              <a:t>当中断或故障发生（</a:t>
            </a:r>
            <a:r>
              <a:rPr lang="zh-CN" altLang="en-US" dirty="0">
                <a:solidFill>
                  <a:srgbClr val="FF0000"/>
                </a:solidFill>
              </a:rPr>
              <a:t>自陷</a:t>
            </a:r>
            <a:r>
              <a:rPr lang="zh-CN" altLang="en-US" dirty="0"/>
              <a:t>），硬件自动从用户态切换到系统态。</a:t>
            </a:r>
          </a:p>
          <a:p>
            <a:r>
              <a:rPr lang="zh-CN" altLang="en-US" dirty="0"/>
              <a:t>当用户程序需要操作系统的服务（通过系统调用），它必须由</a:t>
            </a:r>
            <a:r>
              <a:rPr lang="zh-CN" altLang="en-US" b="1" dirty="0">
                <a:solidFill>
                  <a:srgbClr val="FF0000"/>
                </a:solidFill>
              </a:rPr>
              <a:t>目态切换到管态</a:t>
            </a:r>
            <a:r>
              <a:rPr lang="zh-CN" altLang="en-US" dirty="0"/>
              <a:t>。</a:t>
            </a:r>
          </a:p>
        </p:txBody>
      </p:sp>
      <p:grpSp>
        <p:nvGrpSpPr>
          <p:cNvPr id="63491" name="Group 3"/>
          <p:cNvGrpSpPr/>
          <p:nvPr/>
        </p:nvGrpSpPr>
        <p:grpSpPr bwMode="auto">
          <a:xfrm>
            <a:off x="3359151" y="3573463"/>
            <a:ext cx="5400675" cy="1905000"/>
            <a:chOff x="1152" y="1844"/>
            <a:chExt cx="2832" cy="1200"/>
          </a:xfrm>
        </p:grpSpPr>
        <p:sp>
          <p:nvSpPr>
            <p:cNvPr id="63492" name="Oval 4"/>
            <p:cNvSpPr>
              <a:spLocks noChangeArrowheads="1"/>
            </p:cNvSpPr>
            <p:nvPr/>
          </p:nvSpPr>
          <p:spPr bwMode="auto">
            <a:xfrm>
              <a:off x="1152" y="2256"/>
              <a:ext cx="672" cy="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algn="ctr">
                <a:spcBef>
                  <a:spcPct val="0"/>
                </a:spcBef>
                <a:buFontTx/>
                <a:buNone/>
              </a:pPr>
              <a:r>
                <a:rPr lang="zh-CN" altLang="en-US" sz="2400" b="1" i="0">
                  <a:latin typeface="Helvetica" panose="020B0604020202020204" pitchFamily="34" charset="0"/>
                </a:rPr>
                <a:t>系统态</a:t>
              </a:r>
            </a:p>
          </p:txBody>
        </p:sp>
        <p:sp>
          <p:nvSpPr>
            <p:cNvPr id="63493" name="Oval 5"/>
            <p:cNvSpPr>
              <a:spLocks noChangeArrowheads="1"/>
            </p:cNvSpPr>
            <p:nvPr/>
          </p:nvSpPr>
          <p:spPr bwMode="auto">
            <a:xfrm>
              <a:off x="3312" y="2256"/>
              <a:ext cx="672" cy="72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algn="ctr">
                <a:spcBef>
                  <a:spcPct val="0"/>
                </a:spcBef>
                <a:buFontTx/>
                <a:buNone/>
              </a:pPr>
              <a:r>
                <a:rPr lang="zh-CN" altLang="en-US" sz="2400" b="1" i="0">
                  <a:latin typeface="Helvetica" panose="020B0604020202020204" pitchFamily="34" charset="0"/>
                </a:rPr>
                <a:t>用户态</a:t>
              </a:r>
            </a:p>
          </p:txBody>
        </p:sp>
        <p:cxnSp>
          <p:nvCxnSpPr>
            <p:cNvPr id="63494" name="AutoShape 6"/>
            <p:cNvCxnSpPr>
              <a:cxnSpLocks noChangeShapeType="1"/>
              <a:stCxn id="63493" idx="0"/>
              <a:endCxn id="63492" idx="0"/>
            </p:cNvCxnSpPr>
            <p:nvPr/>
          </p:nvCxnSpPr>
          <p:spPr bwMode="auto">
            <a:xfrm rot="-5400000" flipH="1" flipV="1">
              <a:off x="2567" y="1177"/>
              <a:ext cx="1" cy="2160"/>
            </a:xfrm>
            <a:prstGeom prst="curvedConnector3">
              <a:avLst>
                <a:gd name="adj1" fmla="val -1440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495" name="AutoShape 7"/>
            <p:cNvCxnSpPr>
              <a:cxnSpLocks noChangeShapeType="1"/>
              <a:stCxn id="63492" idx="4"/>
              <a:endCxn id="63493" idx="4"/>
            </p:cNvCxnSpPr>
            <p:nvPr/>
          </p:nvCxnSpPr>
          <p:spPr bwMode="auto">
            <a:xfrm rot="16200000" flipH="1">
              <a:off x="2567" y="1897"/>
              <a:ext cx="1" cy="2160"/>
            </a:xfrm>
            <a:prstGeom prst="curvedConnector3">
              <a:avLst>
                <a:gd name="adj1" fmla="val 1440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496" name="Text Box 8"/>
            <p:cNvSpPr txBox="1">
              <a:spLocks noChangeArrowheads="1"/>
            </p:cNvSpPr>
            <p:nvPr/>
          </p:nvSpPr>
          <p:spPr bwMode="auto">
            <a:xfrm>
              <a:off x="2203" y="1844"/>
              <a:ext cx="78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algn="ctr">
                <a:spcBef>
                  <a:spcPct val="50000"/>
                </a:spcBef>
                <a:buFontTx/>
                <a:buNone/>
              </a:pPr>
              <a:r>
                <a:rPr lang="zh-CN" altLang="en-US" sz="2400" b="1" i="0">
                  <a:latin typeface="Helvetica" panose="020B0604020202020204" pitchFamily="34" charset="0"/>
                </a:rPr>
                <a:t>中断</a:t>
              </a:r>
              <a:r>
                <a:rPr lang="en-US" altLang="zh-CN" sz="2400" b="1" i="0">
                  <a:latin typeface="Helvetica" panose="020B0604020202020204" pitchFamily="34" charset="0"/>
                </a:rPr>
                <a:t>/</a:t>
              </a:r>
              <a:r>
                <a:rPr lang="zh-CN" altLang="en-US" sz="2400" b="1" i="0">
                  <a:latin typeface="Helvetica" panose="020B0604020202020204" pitchFamily="34" charset="0"/>
                </a:rPr>
                <a:t>故障</a:t>
              </a:r>
            </a:p>
          </p:txBody>
        </p:sp>
        <p:sp>
          <p:nvSpPr>
            <p:cNvPr id="63497" name="Text Box 9"/>
            <p:cNvSpPr txBox="1">
              <a:spLocks noChangeArrowheads="1"/>
            </p:cNvSpPr>
            <p:nvPr/>
          </p:nvSpPr>
          <p:spPr bwMode="auto">
            <a:xfrm>
              <a:off x="2029" y="2756"/>
              <a:ext cx="113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000" i="1">
                  <a:solidFill>
                    <a:schemeClr val="tx1"/>
                  </a:solidFill>
                  <a:latin typeface="Franklin Gothic Book" panose="020B0503020102020204" pitchFamily="34" charset="0"/>
                </a:defRPr>
              </a:lvl1pPr>
              <a:lvl2pPr marL="742950" indent="-285750">
                <a:spcBef>
                  <a:spcPct val="20000"/>
                </a:spcBef>
                <a:buChar char="•"/>
                <a:defRPr i="1">
                  <a:solidFill>
                    <a:schemeClr val="tx1"/>
                  </a:solidFill>
                  <a:latin typeface="Franklin Gothic Book" panose="020B0503020102020204" pitchFamily="34" charset="0"/>
                </a:defRPr>
              </a:lvl2pPr>
              <a:lvl3pPr marL="1143000" indent="-228600">
                <a:spcBef>
                  <a:spcPct val="20000"/>
                </a:spcBef>
                <a:buChar char="•"/>
                <a:defRPr sz="1600" i="1">
                  <a:solidFill>
                    <a:schemeClr val="tx1"/>
                  </a:solidFill>
                  <a:latin typeface="Franklin Gothic Book" panose="020B0503020102020204" pitchFamily="34" charset="0"/>
                </a:defRPr>
              </a:lvl3pPr>
              <a:lvl4pPr marL="1600200" indent="-228600">
                <a:spcBef>
                  <a:spcPct val="20000"/>
                </a:spcBef>
                <a:buChar char="•"/>
                <a:defRPr sz="1400" i="1">
                  <a:solidFill>
                    <a:schemeClr val="tx1"/>
                  </a:solidFill>
                  <a:latin typeface="Franklin Gothic Book" panose="020B0503020102020204" pitchFamily="34" charset="0"/>
                </a:defRPr>
              </a:lvl4pPr>
              <a:lvl5pPr marL="2057400" indent="-228600">
                <a:spcBef>
                  <a:spcPct val="20000"/>
                </a:spcBef>
                <a:buChar char="•"/>
                <a:defRPr sz="1400" i="1">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har char="•"/>
                <a:defRPr sz="1400" i="1">
                  <a:solidFill>
                    <a:schemeClr val="tx1"/>
                  </a:solidFill>
                  <a:latin typeface="Franklin Gothic Book" panose="020B0503020102020204" pitchFamily="34" charset="0"/>
                </a:defRPr>
              </a:lvl9pPr>
            </a:lstStyle>
            <a:p>
              <a:pPr algn="ctr">
                <a:spcBef>
                  <a:spcPct val="50000"/>
                </a:spcBef>
                <a:buFontTx/>
                <a:buNone/>
              </a:pPr>
              <a:r>
                <a:rPr lang="en-US" altLang="zh-CN" sz="2400" b="1" i="0">
                  <a:latin typeface="Helvetica" panose="020B0604020202020204" pitchFamily="34" charset="0"/>
                </a:rPr>
                <a:t>OS</a:t>
              </a:r>
              <a:r>
                <a:rPr lang="zh-CN" altLang="en-US" sz="2400" b="1" i="0">
                  <a:latin typeface="Helvetica" panose="020B0604020202020204" pitchFamily="34" charset="0"/>
                </a:rPr>
                <a:t>设置用户态</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54902" y="1593655"/>
            <a:ext cx="2812747" cy="2101740"/>
          </a:xfrm>
          <a:prstGeom prst="triangle">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3705458" y="2883669"/>
            <a:ext cx="5724644" cy="830997"/>
          </a:xfrm>
          <a:prstGeom prst="rect">
            <a:avLst/>
          </a:prstGeom>
          <a:noFill/>
        </p:spPr>
        <p:txBody>
          <a:bodyPr wrap="none" rtlCol="0">
            <a:spAutoFit/>
          </a:bodyPr>
          <a:lstStyle/>
          <a:p>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操作系统的基本概念</a:t>
            </a:r>
          </a:p>
        </p:txBody>
      </p:sp>
      <p:sp>
        <p:nvSpPr>
          <p:cNvPr id="6" name="等腰三角形 5"/>
          <p:cNvSpPr/>
          <p:nvPr/>
        </p:nvSpPr>
        <p:spPr>
          <a:xfrm rot="16200000" flipH="1">
            <a:off x="10384747" y="2655849"/>
            <a:ext cx="2069408" cy="1546303"/>
          </a:xfrm>
          <a:prstGeom prst="triangle">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p:nvSpPr>
        <p:spPr>
          <a:xfrm rot="5400000">
            <a:off x="-436508" y="2327919"/>
            <a:ext cx="3458403" cy="2584187"/>
          </a:xfrm>
          <a:prstGeom prst="triangle">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47928" y="2883669"/>
            <a:ext cx="1612900" cy="156845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01</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3590330" y="4050899"/>
            <a:ext cx="5011339" cy="40562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400" dirty="0">
                <a:solidFill>
                  <a:schemeClr val="tx1">
                    <a:lumMod val="75000"/>
                    <a:lumOff val="25000"/>
                  </a:schemeClr>
                </a:solidFill>
              </a:rPr>
              <a:t>什么是操作系统？</a:t>
            </a:r>
            <a:endParaRPr lang="en-US" altLang="zh-CN" sz="2400" dirty="0">
              <a:solidFill>
                <a:schemeClr val="tx1">
                  <a:lumMod val="75000"/>
                  <a:lumOff val="25000"/>
                </a:schemeClr>
              </a:solidFill>
            </a:endParaRPr>
          </a:p>
        </p:txBody>
      </p:sp>
    </p:spTree>
  </p:cSld>
  <p:clrMapOvr>
    <a:masterClrMapping/>
  </p:clrMapOvr>
  <p:transition advTm="177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bldLvl="0" animBg="1"/>
      <p:bldP spid="7" grpId="0" bldLvl="0" animBg="1"/>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1.5 </a:t>
            </a:r>
            <a:r>
              <a:rPr lang="zh-CN" altLang="en-US" dirty="0"/>
              <a:t>双模式操作</a:t>
            </a:r>
          </a:p>
        </p:txBody>
      </p:sp>
      <p:sp>
        <p:nvSpPr>
          <p:cNvPr id="64514" name="Rectangle 2"/>
          <p:cNvSpPr>
            <a:spLocks noGrp="1" noChangeArrowheads="1"/>
          </p:cNvSpPr>
          <p:nvPr>
            <p:ph idx="1"/>
          </p:nvPr>
        </p:nvSpPr>
        <p:spPr/>
        <p:txBody>
          <a:bodyPr>
            <a:normAutofit fontScale="70000" lnSpcReduction="20000"/>
          </a:bodyPr>
          <a:lstStyle/>
          <a:p>
            <a:r>
              <a:rPr lang="zh-CN" altLang="en-US" dirty="0"/>
              <a:t>双重模式操作可以</a:t>
            </a:r>
            <a:r>
              <a:rPr lang="zh-CN" altLang="en-US" b="1" dirty="0">
                <a:solidFill>
                  <a:srgbClr val="FF0000"/>
                </a:solidFill>
              </a:rPr>
              <a:t>确保系统和用户程序不受错误的用户程序的影响</a:t>
            </a:r>
            <a:r>
              <a:rPr lang="zh-CN" altLang="en-US" dirty="0"/>
              <a:t>。</a:t>
            </a:r>
          </a:p>
          <a:p>
            <a:r>
              <a:rPr lang="zh-CN" altLang="en-US" dirty="0"/>
              <a:t>实现方法：将能引起损害的机器指令作为特权指令。特权指令只能在系统态下运行。如果用户模式下试图执行特权指令，那么硬件认为该指令非法，并以陷阱的形式通知操作系统。</a:t>
            </a:r>
          </a:p>
          <a:p>
            <a:r>
              <a:rPr lang="zh-CN" altLang="en-US" dirty="0"/>
              <a:t>由管态转换到目态是特权指令，其他的特权指令有</a:t>
            </a:r>
            <a:r>
              <a:rPr lang="en-US" altLang="zh-CN" dirty="0"/>
              <a:t>I/O</a:t>
            </a:r>
            <a:r>
              <a:rPr lang="zh-CN" altLang="en-US" dirty="0"/>
              <a:t>控制、定时器管理和中断管理。</a:t>
            </a:r>
          </a:p>
          <a:p>
            <a:r>
              <a:rPr lang="zh-CN" altLang="en-US" dirty="0"/>
              <a:t>常见的</a:t>
            </a:r>
            <a:r>
              <a:rPr lang="zh-CN" altLang="en-US" b="1" dirty="0">
                <a:solidFill>
                  <a:srgbClr val="FF0000"/>
                </a:solidFill>
              </a:rPr>
              <a:t>特权指令</a:t>
            </a:r>
            <a:r>
              <a:rPr lang="zh-CN" altLang="en-US" dirty="0"/>
              <a:t>有以下几种</a:t>
            </a:r>
            <a:r>
              <a:rPr lang="en-US" altLang="zh-CN" dirty="0"/>
              <a:t>:</a:t>
            </a:r>
            <a:br>
              <a:rPr lang="en-US" altLang="zh-CN" dirty="0"/>
            </a:br>
            <a:r>
              <a:rPr lang="zh-CN" altLang="en-US" dirty="0"/>
              <a:t>（</a:t>
            </a:r>
            <a:r>
              <a:rPr lang="en-US" altLang="zh-CN" dirty="0"/>
              <a:t>1</a:t>
            </a:r>
            <a:r>
              <a:rPr lang="zh-CN" altLang="en-US" dirty="0"/>
              <a:t>）有关对</a:t>
            </a:r>
            <a:r>
              <a:rPr lang="en-US" altLang="zh-CN" dirty="0"/>
              <a:t>I/O</a:t>
            </a:r>
            <a:r>
              <a:rPr lang="zh-CN" altLang="en-US" dirty="0"/>
              <a:t>设备使用的指令 如启动</a:t>
            </a:r>
            <a:r>
              <a:rPr lang="en-US" altLang="zh-CN" dirty="0"/>
              <a:t>I/O</a:t>
            </a:r>
            <a:r>
              <a:rPr lang="zh-CN" altLang="en-US" dirty="0"/>
              <a:t>设备指令、测试</a:t>
            </a:r>
            <a:r>
              <a:rPr lang="en-US" altLang="zh-CN" dirty="0"/>
              <a:t>I/O</a:t>
            </a:r>
            <a:r>
              <a:rPr lang="zh-CN" altLang="en-US" dirty="0"/>
              <a:t>设备工作状态和控制</a:t>
            </a:r>
            <a:r>
              <a:rPr lang="en-US" altLang="zh-CN" dirty="0"/>
              <a:t>I/O</a:t>
            </a:r>
            <a:r>
              <a:rPr lang="zh-CN" altLang="en-US" dirty="0"/>
              <a:t>设备动作的指令等。</a:t>
            </a:r>
            <a:br>
              <a:rPr lang="zh-CN" altLang="en-US" dirty="0"/>
            </a:br>
            <a:r>
              <a:rPr lang="zh-CN" altLang="en-US" dirty="0"/>
              <a:t>（</a:t>
            </a:r>
            <a:r>
              <a:rPr lang="en-US" altLang="zh-CN" dirty="0"/>
              <a:t>2</a:t>
            </a:r>
            <a:r>
              <a:rPr lang="zh-CN" altLang="en-US" dirty="0"/>
              <a:t>）有关访问程序状态的指令 如对程序状态字（</a:t>
            </a:r>
            <a:r>
              <a:rPr lang="en-US" altLang="zh-CN" dirty="0"/>
              <a:t>PSW</a:t>
            </a:r>
            <a:r>
              <a:rPr lang="zh-CN" altLang="en-US" dirty="0"/>
              <a:t>）的指令等。</a:t>
            </a:r>
            <a:br>
              <a:rPr lang="zh-CN" altLang="en-US" dirty="0"/>
            </a:br>
            <a:r>
              <a:rPr lang="zh-CN" altLang="en-US" dirty="0"/>
              <a:t>（</a:t>
            </a:r>
            <a:r>
              <a:rPr lang="en-US" altLang="zh-CN" dirty="0"/>
              <a:t>3</a:t>
            </a:r>
            <a:r>
              <a:rPr lang="zh-CN" altLang="en-US" dirty="0"/>
              <a:t>）存取特殊寄存器指令 如存取中断寄存器、时钟寄存器等指令。</a:t>
            </a:r>
            <a:br>
              <a:rPr lang="zh-CN" altLang="en-US" dirty="0"/>
            </a:br>
            <a:r>
              <a:rPr lang="zh-CN" altLang="en-US" dirty="0"/>
              <a:t>（</a:t>
            </a:r>
            <a:r>
              <a:rPr lang="en-US" altLang="zh-CN" dirty="0"/>
              <a:t>4</a:t>
            </a:r>
            <a:r>
              <a:rPr lang="zh-CN" altLang="en-US" dirty="0"/>
              <a:t>）其他指令 </a:t>
            </a:r>
          </a:p>
          <a:p>
            <a:endParaRPr lang="en-US" altLang="zh-C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微软雅黑" panose="020B0503020204020204" pitchFamily="34" charset="-122"/>
                <a:ea typeface="微软雅黑" panose="020B0503020204020204" pitchFamily="34" charset="-122"/>
              </a:rPr>
              <a:t>下列选项中在用户态下执行的有：</a:t>
            </a:r>
          </a:p>
        </p:txBody>
      </p:sp>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400" dirty="0">
                <a:latin typeface="微软雅黑" panose="020B0503020204020204" pitchFamily="34" charset="-122"/>
                <a:ea typeface="微软雅黑" panose="020B0503020204020204" pitchFamily="34" charset="-122"/>
              </a:rPr>
              <a:t>命令解释程序</a:t>
            </a: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dirty="0">
                <a:latin typeface="微软雅黑" panose="020B0503020204020204" pitchFamily="34" charset="-122"/>
                <a:ea typeface="微软雅黑" panose="020B0503020204020204" pitchFamily="34" charset="-122"/>
              </a:rPr>
              <a:t>缺页处理程序</a:t>
            </a:r>
          </a:p>
        </p:txBody>
      </p:sp>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400" dirty="0">
                <a:latin typeface="微软雅黑" panose="020B0503020204020204" pitchFamily="34" charset="-122"/>
                <a:ea typeface="微软雅黑" panose="020B0503020204020204" pitchFamily="34" charset="-122"/>
              </a:rPr>
              <a:t>进程调度程序</a:t>
            </a:r>
          </a:p>
        </p:txBody>
      </p:sp>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800" dirty="0">
                <a:latin typeface="微软雅黑" panose="020B0503020204020204" pitchFamily="34" charset="-122"/>
                <a:ea typeface="微软雅黑" panose="020B0503020204020204" pitchFamily="34" charset="-122"/>
              </a:rPr>
              <a:t>时钟中断处理程序</a:t>
            </a:r>
          </a:p>
        </p:txBody>
      </p:sp>
      <p:sp>
        <p:nvSpPr>
          <p:cNvPr id="10" name="椭圆 9"/>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pitchFamily="34" charset="-122"/>
                <a:ea typeface="微软雅黑"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12192000" cy="635000"/>
            <a:chOff x="0" y="0"/>
            <a:chExt cx="12192000" cy="635000"/>
          </a:xfrm>
        </p:grpSpPr>
        <p:sp>
          <p:nvSpPr>
            <p:cNvPr id="15"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Microsoft Yahei" panose="020B0503020204020204" pitchFamily="34" charset="-122"/>
                </a:rPr>
                <a:t>单选题</a:t>
              </a: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20523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下列选项中，不可能在用户态发生的事情是</a:t>
            </a:r>
          </a:p>
        </p:txBody>
      </p:sp>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a:t>
            </a:r>
          </a:p>
        </p:txBody>
      </p:sp>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外部中断    </a:t>
            </a:r>
          </a:p>
        </p:txBody>
      </p:sp>
      <p:sp>
        <p:nvSpPr>
          <p:cNvPr id="6" name="文本框 5"/>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进程切换</a:t>
            </a:r>
          </a:p>
        </p:txBody>
      </p:sp>
      <p:sp>
        <p:nvSpPr>
          <p:cNvPr id="7" name="文本框 6"/>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a:t>
            </a:r>
          </a:p>
        </p:txBody>
      </p:sp>
      <p:sp>
        <p:nvSpPr>
          <p:cNvPr id="8" name="椭圆 7"/>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12192000" cy="635000"/>
            <a:chOff x="0" y="0"/>
            <a:chExt cx="12192000" cy="635000"/>
          </a:xfrm>
        </p:grpSpPr>
        <p:sp>
          <p:nvSpPr>
            <p:cNvPr id="13"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54139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dirty="0"/>
              <a:t>1.5.1  I/O </a:t>
            </a:r>
            <a:r>
              <a:rPr lang="zh-CN" altLang="en-US" dirty="0"/>
              <a:t>保护</a:t>
            </a:r>
          </a:p>
        </p:txBody>
      </p:sp>
      <p:sp>
        <p:nvSpPr>
          <p:cNvPr id="67587" name="Rectangle 3"/>
          <p:cNvSpPr>
            <a:spLocks noGrp="1" noChangeArrowheads="1"/>
          </p:cNvSpPr>
          <p:nvPr>
            <p:ph idx="1"/>
          </p:nvPr>
        </p:nvSpPr>
        <p:spPr/>
        <p:txBody>
          <a:bodyPr/>
          <a:lstStyle/>
          <a:p>
            <a:r>
              <a:rPr lang="zh-CN" altLang="en-US"/>
              <a:t>所有的 </a:t>
            </a:r>
            <a:r>
              <a:rPr lang="en-US" altLang="zh-CN"/>
              <a:t>I/O </a:t>
            </a:r>
            <a:r>
              <a:rPr lang="zh-CN" altLang="en-US"/>
              <a:t>指令是特权指令（ </a:t>
            </a:r>
            <a:r>
              <a:rPr lang="en-US" altLang="zh-CN"/>
              <a:t>privileged instructions</a:t>
            </a:r>
            <a:r>
              <a:rPr lang="zh-CN" altLang="en-US"/>
              <a:t>）。</a:t>
            </a:r>
          </a:p>
          <a:p>
            <a:r>
              <a:rPr lang="zh-CN" altLang="en-US"/>
              <a:t>必须确保所有的用户程序不能获得管态下操作系统所拥有的对系统的控制权。 </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8200" y="365126"/>
            <a:ext cx="10515600" cy="992620"/>
          </a:xfrm>
        </p:spPr>
        <p:txBody>
          <a:bodyPr/>
          <a:lstStyle/>
          <a:p>
            <a:r>
              <a:rPr lang="zh-CN" altLang="en-US"/>
              <a:t>用户通过系统调用执行 </a:t>
            </a:r>
            <a:r>
              <a:rPr lang="en-US" altLang="zh-CN"/>
              <a:t>I/O</a:t>
            </a:r>
          </a:p>
        </p:txBody>
      </p:sp>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l="17307" t="948" r="17307" b="575"/>
          <a:stretch>
            <a:fillRect/>
          </a:stretch>
        </p:blipFill>
        <p:spPr bwMode="auto">
          <a:xfrm>
            <a:off x="3334904" y="1357746"/>
            <a:ext cx="5073650" cy="5000625"/>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Line 4"/>
          <p:cNvSpPr>
            <a:spLocks noChangeShapeType="1"/>
          </p:cNvSpPr>
          <p:nvPr/>
        </p:nvSpPr>
        <p:spPr bwMode="auto">
          <a:xfrm>
            <a:off x="6727247" y="5046015"/>
            <a:ext cx="208915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a:t>1.5.2   </a:t>
            </a:r>
            <a:r>
              <a:rPr lang="zh-CN" altLang="en-US" dirty="0"/>
              <a:t>存储保护</a:t>
            </a:r>
          </a:p>
        </p:txBody>
      </p:sp>
      <p:sp>
        <p:nvSpPr>
          <p:cNvPr id="69635" name="Rectangle 3"/>
          <p:cNvSpPr>
            <a:spLocks noGrp="1" noChangeArrowheads="1"/>
          </p:cNvSpPr>
          <p:nvPr>
            <p:ph idx="1"/>
          </p:nvPr>
        </p:nvSpPr>
        <p:spPr/>
        <p:txBody>
          <a:bodyPr/>
          <a:lstStyle/>
          <a:p>
            <a:r>
              <a:rPr lang="zh-CN" altLang="en-US" dirty="0"/>
              <a:t>存储保护是指：</a:t>
            </a:r>
          </a:p>
          <a:p>
            <a:pPr lvl="1"/>
            <a:r>
              <a:rPr lang="zh-CN" altLang="en-US" dirty="0"/>
              <a:t>某进程不可以访问其它进程的地址空间（非共享情况）</a:t>
            </a:r>
          </a:p>
          <a:p>
            <a:pPr lvl="1"/>
            <a:r>
              <a:rPr lang="zh-CN" altLang="en-US" dirty="0"/>
              <a:t>用户进程必须通过系统调用访问</a:t>
            </a:r>
            <a:r>
              <a:rPr lang="en-US" altLang="zh-CN" dirty="0"/>
              <a:t>OS</a:t>
            </a:r>
            <a:r>
              <a:rPr lang="zh-CN" altLang="en-US" dirty="0"/>
              <a:t>核心区。</a:t>
            </a:r>
          </a:p>
          <a:p>
            <a:r>
              <a:rPr lang="zh-CN" altLang="en-US" dirty="0"/>
              <a:t>为了实现存储保护，在硬件上增加两个寄存器：</a:t>
            </a:r>
          </a:p>
          <a:p>
            <a:pPr lvl="1"/>
            <a:r>
              <a:rPr lang="zh-CN" altLang="en-US" dirty="0">
                <a:solidFill>
                  <a:srgbClr val="FF0000"/>
                </a:solidFill>
              </a:rPr>
              <a:t>基地址寄存器 </a:t>
            </a:r>
            <a:r>
              <a:rPr lang="en-US" altLang="zh-CN" dirty="0"/>
              <a:t>– </a:t>
            </a:r>
            <a:r>
              <a:rPr lang="zh-CN" altLang="en-US" dirty="0"/>
              <a:t>存放本进程最低的内存物理地址</a:t>
            </a:r>
          </a:p>
          <a:p>
            <a:pPr lvl="1"/>
            <a:r>
              <a:rPr lang="zh-CN" altLang="en-US" dirty="0">
                <a:solidFill>
                  <a:srgbClr val="FF0000"/>
                </a:solidFill>
              </a:rPr>
              <a:t>界限寄存器 </a:t>
            </a:r>
            <a:r>
              <a:rPr lang="en-US" altLang="zh-CN" dirty="0"/>
              <a:t>– </a:t>
            </a:r>
            <a:r>
              <a:rPr lang="zh-CN" altLang="en-US" dirty="0"/>
              <a:t>存放本进程的存储区域大小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a:t>基地址和界限寄存器的使用</a:t>
            </a:r>
          </a:p>
        </p:txBody>
      </p:sp>
      <p:pic>
        <p:nvPicPr>
          <p:cNvPr id="70659" name="Picture 3"/>
          <p:cNvPicPr>
            <a:picLocks noChangeAspect="1" noChangeArrowheads="1"/>
          </p:cNvPicPr>
          <p:nvPr/>
        </p:nvPicPr>
        <p:blipFill>
          <a:blip r:embed="rId2">
            <a:extLst>
              <a:ext uri="{28A0092B-C50C-407E-A947-70E740481C1C}">
                <a14:useLocalDpi xmlns:a14="http://schemas.microsoft.com/office/drawing/2010/main" val="0"/>
              </a:ext>
            </a:extLst>
          </a:blip>
          <a:srcRect l="14474" t="1021" r="14644" b="1794"/>
          <a:stretch>
            <a:fillRect/>
          </a:stretch>
        </p:blipFill>
        <p:spPr bwMode="auto">
          <a:xfrm>
            <a:off x="4457557" y="1616364"/>
            <a:ext cx="3995737" cy="4383088"/>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硬件对地址的保护</a:t>
            </a:r>
          </a:p>
        </p:txBody>
      </p:sp>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l="519" t="23012" r="180" b="23203"/>
          <a:stretch>
            <a:fillRect/>
          </a:stretch>
        </p:blipFill>
        <p:spPr bwMode="auto">
          <a:xfrm>
            <a:off x="1564843" y="1520897"/>
            <a:ext cx="8713787" cy="4806950"/>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硬件保护原则</a:t>
            </a:r>
          </a:p>
        </p:txBody>
      </p:sp>
      <p:sp>
        <p:nvSpPr>
          <p:cNvPr id="72707" name="Rectangle 3"/>
          <p:cNvSpPr>
            <a:spLocks noGrp="1" noChangeArrowheads="1"/>
          </p:cNvSpPr>
          <p:nvPr>
            <p:ph idx="1"/>
          </p:nvPr>
        </p:nvSpPr>
        <p:spPr/>
        <p:txBody>
          <a:bodyPr/>
          <a:lstStyle/>
          <a:p>
            <a:r>
              <a:rPr lang="zh-CN" altLang="en-US"/>
              <a:t>当操作系统在核心态下执行时，操作系统能够无限制地访问核心和所有用户进程的存储空间。</a:t>
            </a:r>
          </a:p>
          <a:p>
            <a:endParaRPr lang="zh-CN" altLang="en-US"/>
          </a:p>
          <a:p>
            <a:r>
              <a:rPr lang="zh-CN" altLang="en-US"/>
              <a:t>修改基地址和界限地址寄存器内容的指令属特权指令。</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dirty="0"/>
              <a:t>1.5.3   CPU </a:t>
            </a:r>
            <a:r>
              <a:rPr lang="zh-CN" altLang="en-US" dirty="0"/>
              <a:t>保护</a:t>
            </a:r>
          </a:p>
        </p:txBody>
      </p:sp>
      <p:sp>
        <p:nvSpPr>
          <p:cNvPr id="73731" name="Rectangle 3"/>
          <p:cNvSpPr>
            <a:spLocks noGrp="1" noChangeArrowheads="1"/>
          </p:cNvSpPr>
          <p:nvPr>
            <p:ph idx="1"/>
          </p:nvPr>
        </p:nvSpPr>
        <p:spPr/>
        <p:txBody>
          <a:bodyPr>
            <a:normAutofit/>
          </a:bodyPr>
          <a:lstStyle/>
          <a:p>
            <a:r>
              <a:rPr lang="zh-CN" altLang="en-US" dirty="0"/>
              <a:t>用户进程被派发</a:t>
            </a:r>
            <a:r>
              <a:rPr lang="en-US" altLang="zh-CN" dirty="0"/>
              <a:t>CPU</a:t>
            </a:r>
            <a:r>
              <a:rPr lang="zh-CN" altLang="en-US" dirty="0"/>
              <a:t>后，若程序是死循环，始终不执行系统调用，则</a:t>
            </a:r>
            <a:r>
              <a:rPr lang="en-US" altLang="zh-CN" dirty="0"/>
              <a:t>OS</a:t>
            </a:r>
            <a:r>
              <a:rPr lang="zh-CN" altLang="en-US" dirty="0"/>
              <a:t>无法获得</a:t>
            </a:r>
            <a:r>
              <a:rPr lang="en-US" altLang="zh-CN" dirty="0"/>
              <a:t>CPU</a:t>
            </a:r>
            <a:r>
              <a:rPr lang="zh-CN" altLang="en-US" dirty="0"/>
              <a:t>的控制权，系统必须避免这种情况发生。有如下机制：</a:t>
            </a:r>
          </a:p>
          <a:p>
            <a:r>
              <a:rPr lang="zh-CN" altLang="en-US" dirty="0"/>
              <a:t>硬件设置</a:t>
            </a:r>
            <a:r>
              <a:rPr lang="zh-CN" altLang="en-US" dirty="0">
                <a:solidFill>
                  <a:srgbClr val="FF0000"/>
                </a:solidFill>
              </a:rPr>
              <a:t>时钟</a:t>
            </a:r>
            <a:r>
              <a:rPr lang="zh-CN" altLang="en-US" dirty="0"/>
              <a:t> </a:t>
            </a:r>
            <a:r>
              <a:rPr lang="en-US" altLang="zh-CN" dirty="0"/>
              <a:t>– </a:t>
            </a:r>
            <a:r>
              <a:rPr lang="zh-CN" altLang="en-US" dirty="0"/>
              <a:t>定时中断，该中断使操作系统获得</a:t>
            </a:r>
            <a:r>
              <a:rPr lang="en-US" altLang="zh-CN" dirty="0"/>
              <a:t>CPU</a:t>
            </a:r>
            <a:r>
              <a:rPr lang="zh-CN" altLang="en-US" dirty="0"/>
              <a:t>控制权。</a:t>
            </a:r>
          </a:p>
          <a:p>
            <a:pPr lvl="1"/>
            <a:r>
              <a:rPr lang="zh-CN" altLang="en-US" dirty="0"/>
              <a:t>定时是通过对每个时钟脉冲计数获得的，每来一个脉冲，预定的计数值减</a:t>
            </a:r>
            <a:r>
              <a:rPr lang="en-US" altLang="zh-CN" dirty="0"/>
              <a:t>1</a:t>
            </a:r>
            <a:r>
              <a:rPr lang="zh-CN" altLang="en-US" dirty="0"/>
              <a:t>，</a:t>
            </a:r>
          </a:p>
          <a:p>
            <a:pPr lvl="1"/>
            <a:r>
              <a:rPr lang="zh-CN" altLang="en-US" dirty="0"/>
              <a:t>当计数值减到</a:t>
            </a:r>
            <a:r>
              <a:rPr lang="en-US" altLang="zh-CN" dirty="0"/>
              <a:t>0</a:t>
            </a:r>
            <a:r>
              <a:rPr lang="zh-CN" altLang="en-US" dirty="0"/>
              <a:t>，发生定时器中断</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操作系统定义</a:t>
            </a:r>
            <a:r>
              <a:rPr lang="en-US" altLang="zh-CN" dirty="0"/>
              <a:t>-</a:t>
            </a:r>
            <a:r>
              <a:rPr lang="zh-CN" altLang="en-US" dirty="0"/>
              <a:t>什么是操作系统</a:t>
            </a:r>
          </a:p>
        </p:txBody>
      </p:sp>
      <p:sp>
        <p:nvSpPr>
          <p:cNvPr id="3" name="内容占位符 2"/>
          <p:cNvSpPr>
            <a:spLocks noGrp="1"/>
          </p:cNvSpPr>
          <p:nvPr>
            <p:ph idx="1"/>
          </p:nvPr>
        </p:nvSpPr>
        <p:spPr/>
        <p:txBody>
          <a:bodyPr/>
          <a:lstStyle/>
          <a:p>
            <a:r>
              <a:rPr lang="zh-CN" altLang="en-US" dirty="0"/>
              <a:t>什么是计算机系统？</a:t>
            </a:r>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38200" y="2359798"/>
            <a:ext cx="4699007" cy="436398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7598208" y="1529280"/>
            <a:ext cx="2478665" cy="2224588"/>
          </a:xfrm>
          <a:prstGeom prst="rect">
            <a:avLst/>
          </a:prstGeom>
        </p:spPr>
      </p:pic>
      <p:pic>
        <p:nvPicPr>
          <p:cNvPr id="8" name="图片 7"/>
          <p:cNvPicPr>
            <a:picLocks noChangeAspect="1"/>
          </p:cNvPicPr>
          <p:nvPr/>
        </p:nvPicPr>
        <p:blipFill>
          <a:blip r:embed="rId5"/>
          <a:stretch>
            <a:fillRect/>
          </a:stretch>
        </p:blipFill>
        <p:spPr>
          <a:xfrm>
            <a:off x="5977947" y="3910886"/>
            <a:ext cx="5375853" cy="2752385"/>
          </a:xfrm>
          <a:prstGeom prst="rect">
            <a:avLst/>
          </a:prstGeom>
        </p:spPr>
      </p:pic>
      <p:sp>
        <p:nvSpPr>
          <p:cNvPr id="9" name="矩形 8"/>
          <p:cNvSpPr/>
          <p:nvPr/>
        </p:nvSpPr>
        <p:spPr>
          <a:xfrm rot="1737759">
            <a:off x="4207009" y="2231007"/>
            <a:ext cx="2954655" cy="600164"/>
          </a:xfrm>
          <a:prstGeom prst="rect">
            <a:avLst/>
          </a:prstGeom>
        </p:spPr>
        <p:txBody>
          <a:bodyPr wrap="none">
            <a:spAutoFit/>
          </a:bodyPr>
          <a:lstStyle/>
          <a:p>
            <a:pPr algn="ctr">
              <a:lnSpc>
                <a:spcPct val="150000"/>
              </a:lnSpc>
              <a:spcBef>
                <a:spcPct val="0"/>
              </a:spcBef>
              <a:buFontTx/>
              <a:buNone/>
            </a:pPr>
            <a:r>
              <a:rPr lang="zh-CN" altLang="en-US" sz="2400" dirty="0">
                <a:solidFill>
                  <a:srgbClr val="FF0000"/>
                </a:solidFill>
                <a:latin typeface="华文隶书" panose="02010800040101010101" pitchFamily="2" charset="-122"/>
                <a:ea typeface="华文隶书" panose="02010800040101010101" pitchFamily="2" charset="-122"/>
              </a:rPr>
              <a:t>硬件及固件（裸机）</a:t>
            </a:r>
          </a:p>
        </p:txBody>
      </p:sp>
      <p:sp>
        <p:nvSpPr>
          <p:cNvPr id="10" name="矩形 9"/>
          <p:cNvSpPr/>
          <p:nvPr/>
        </p:nvSpPr>
        <p:spPr>
          <a:xfrm rot="20054417">
            <a:off x="6641764" y="1198877"/>
            <a:ext cx="1210589" cy="938719"/>
          </a:xfrm>
          <a:prstGeom prst="rect">
            <a:avLst/>
          </a:prstGeom>
        </p:spPr>
        <p:txBody>
          <a:bodyPr wrap="none">
            <a:spAutoFit/>
          </a:bodyPr>
          <a:lstStyle/>
          <a:p>
            <a:pPr algn="ctr">
              <a:lnSpc>
                <a:spcPct val="150000"/>
              </a:lnSpc>
              <a:spcBef>
                <a:spcPct val="0"/>
              </a:spcBef>
              <a:buFontTx/>
              <a:buNone/>
            </a:pPr>
            <a:r>
              <a:rPr lang="zh-CN" altLang="en-US" sz="4000" dirty="0">
                <a:solidFill>
                  <a:srgbClr val="FF0000"/>
                </a:solidFill>
                <a:latin typeface="华文隶书" panose="02010800040101010101" pitchFamily="2" charset="-122"/>
                <a:ea typeface="华文隶书" panose="02010800040101010101" pitchFamily="2" charset="-122"/>
              </a:rPr>
              <a:t>软件</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1.5.3   CPU </a:t>
            </a:r>
            <a:r>
              <a:rPr lang="zh-CN" altLang="en-US" dirty="0"/>
              <a:t>保护</a:t>
            </a:r>
          </a:p>
        </p:txBody>
      </p:sp>
      <p:sp>
        <p:nvSpPr>
          <p:cNvPr id="74754" name="Rectangle 2"/>
          <p:cNvSpPr>
            <a:spLocks noGrp="1" noChangeArrowheads="1"/>
          </p:cNvSpPr>
          <p:nvPr>
            <p:ph idx="1"/>
          </p:nvPr>
        </p:nvSpPr>
        <p:spPr/>
        <p:txBody>
          <a:bodyPr/>
          <a:lstStyle/>
          <a:p>
            <a:r>
              <a:rPr lang="zh-CN" altLang="en-US" dirty="0"/>
              <a:t>定时时钟是实现分时（</a:t>
            </a:r>
            <a:r>
              <a:rPr lang="en-US" altLang="zh-CN" dirty="0"/>
              <a:t>time-sharing)</a:t>
            </a:r>
            <a:r>
              <a:rPr lang="zh-CN" altLang="en-US" dirty="0"/>
              <a:t>操作系统的硬件基础。</a:t>
            </a:r>
          </a:p>
          <a:p>
            <a:pPr lvl="1"/>
            <a:r>
              <a:rPr lang="zh-CN" altLang="en-US" dirty="0"/>
              <a:t>设定每</a:t>
            </a:r>
            <a:r>
              <a:rPr lang="en-US" altLang="zh-CN" dirty="0"/>
              <a:t>N</a:t>
            </a:r>
            <a:r>
              <a:rPr lang="zh-CN" altLang="en-US" dirty="0"/>
              <a:t>毫秒（</a:t>
            </a:r>
            <a:r>
              <a:rPr lang="zh-CN" altLang="en-US" dirty="0">
                <a:solidFill>
                  <a:srgbClr val="FF0000"/>
                </a:solidFill>
              </a:rPr>
              <a:t>时间片</a:t>
            </a:r>
            <a:r>
              <a:rPr lang="zh-CN" altLang="en-US" dirty="0"/>
              <a:t>）时钟中断一次，即每个进程可使用处理器</a:t>
            </a:r>
            <a:r>
              <a:rPr lang="en-US" altLang="zh-CN" dirty="0"/>
              <a:t>N</a:t>
            </a:r>
            <a:r>
              <a:rPr lang="zh-CN" altLang="en-US" dirty="0"/>
              <a:t>毫秒，然后无论完成与否都出让</a:t>
            </a:r>
            <a:r>
              <a:rPr lang="en-US" altLang="zh-CN" dirty="0"/>
              <a:t>CPU</a:t>
            </a:r>
            <a:r>
              <a:rPr lang="zh-CN" altLang="en-US" dirty="0"/>
              <a:t>，排队等待下个时间片。</a:t>
            </a:r>
          </a:p>
          <a:p>
            <a:r>
              <a:rPr lang="zh-CN" altLang="en-US" dirty="0"/>
              <a:t>修改定时时钟的指令为特权指令。</a:t>
            </a:r>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a:t>操作系统的定义（掌握）</a:t>
            </a:r>
            <a:endParaRPr lang="en-US" altLang="zh-CN" dirty="0"/>
          </a:p>
          <a:p>
            <a:r>
              <a:rPr lang="zh-CN" altLang="en-US" dirty="0"/>
              <a:t>操作系统的发展历史与分类（了解）</a:t>
            </a:r>
            <a:endParaRPr lang="en-US" altLang="zh-CN" dirty="0"/>
          </a:p>
          <a:p>
            <a:r>
              <a:rPr lang="zh-CN" altLang="en-US" dirty="0"/>
              <a:t>操作系统的服务与功能（重点）</a:t>
            </a:r>
            <a:endParaRPr lang="en-US" altLang="zh-CN" dirty="0"/>
          </a:p>
          <a:p>
            <a:r>
              <a:rPr lang="zh-CN" altLang="en-US" b="1" dirty="0">
                <a:solidFill>
                  <a:srgbClr val="C00000"/>
                </a:solidFill>
              </a:rPr>
              <a:t>操作系统的双模式操作（重点）</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课后思考题</a:t>
            </a:r>
          </a:p>
        </p:txBody>
      </p:sp>
      <p:sp>
        <p:nvSpPr>
          <p:cNvPr id="3" name="内容占位符 2"/>
          <p:cNvSpPr>
            <a:spLocks noGrp="1"/>
          </p:cNvSpPr>
          <p:nvPr>
            <p:ph idx="1"/>
          </p:nvPr>
        </p:nvSpPr>
        <p:spPr/>
        <p:txBody>
          <a:bodyPr/>
          <a:lstStyle/>
          <a:p>
            <a:r>
              <a:rPr lang="zh-CN" altLang="en-US" dirty="0"/>
              <a:t>试说明操作系统与硬件、其他系统软件以及用户之间的关系。</a:t>
            </a:r>
            <a:endParaRPr lang="en-US" altLang="zh-CN" dirty="0"/>
          </a:p>
          <a:p>
            <a:r>
              <a:rPr lang="zh-CN" altLang="en-US" dirty="0"/>
              <a:t>什么是多道技术？操作系统中引入多道技术的好处有哪些？</a:t>
            </a:r>
            <a:endParaRPr lang="en-US" altLang="zh-CN" dirty="0"/>
          </a:p>
          <a:p>
            <a:r>
              <a:rPr lang="zh-CN" altLang="en-US" dirty="0"/>
              <a:t>实现分时操作系统的关键是什么？</a:t>
            </a:r>
            <a:endParaRPr lang="en-US" altLang="zh-CN" dirty="0"/>
          </a:p>
          <a:p>
            <a:r>
              <a:rPr lang="zh-CN" altLang="en-US"/>
              <a:t>操作系统有哪些主要特征？他们之间有什么关系？</a:t>
            </a:r>
          </a:p>
        </p:txBody>
      </p:sp>
    </p:spTree>
    <p:extLst>
      <p:ext uri="{BB962C8B-B14F-4D97-AF65-F5344CB8AC3E}">
        <p14:creationId xmlns:p14="http://schemas.microsoft.com/office/powerpoint/2010/main" val="1533290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127495" y="3232914"/>
            <a:ext cx="646070" cy="646155"/>
            <a:chOff x="304800" y="673100"/>
            <a:chExt cx="4000500" cy="4000500"/>
          </a:xfrm>
          <a:effectLst>
            <a:outerShdw blurRad="317500" dist="1905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椭圆 3"/>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7"/>
          <p:cNvSpPr>
            <a:spLocks noChangeArrowheads="1"/>
          </p:cNvSpPr>
          <p:nvPr/>
        </p:nvSpPr>
        <p:spPr bwMode="auto">
          <a:xfrm>
            <a:off x="2851693" y="4242250"/>
            <a:ext cx="6304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0070C0"/>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BUSENESS ACTIVITY PLANNING</a:t>
            </a:r>
          </a:p>
        </p:txBody>
      </p:sp>
      <p:sp>
        <p:nvSpPr>
          <p:cNvPr id="12" name="椭圆 11"/>
          <p:cNvSpPr/>
          <p:nvPr/>
        </p:nvSpPr>
        <p:spPr>
          <a:xfrm>
            <a:off x="1777166" y="3738466"/>
            <a:ext cx="764747" cy="764847"/>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13" name="椭圆 12"/>
          <p:cNvSpPr/>
          <p:nvPr/>
        </p:nvSpPr>
        <p:spPr>
          <a:xfrm>
            <a:off x="2175591" y="2863893"/>
            <a:ext cx="366322" cy="366369"/>
          </a:xfrm>
          <a:prstGeom prst="ellipse">
            <a:avLst/>
          </a:prstGeom>
          <a:solidFill>
            <a:schemeClr val="accent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17" name="组合 16"/>
          <p:cNvGrpSpPr/>
          <p:nvPr/>
        </p:nvGrpSpPr>
        <p:grpSpPr>
          <a:xfrm>
            <a:off x="2753159" y="3208741"/>
            <a:ext cx="553704" cy="553776"/>
            <a:chOff x="304800" y="673100"/>
            <a:chExt cx="4000500" cy="4000500"/>
          </a:xfrm>
          <a:effectLst>
            <a:outerShdw blurRad="381000" dist="152400" dir="8100000" algn="tr" rotWithShape="0">
              <a:prstClr val="black">
                <a:alpha val="7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479425" y="847725"/>
              <a:ext cx="3651250" cy="36512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9677152" y="2880648"/>
            <a:ext cx="366322" cy="366369"/>
          </a:xfrm>
          <a:prstGeom prst="ellipse">
            <a:avLst/>
          </a:prstGeom>
          <a:solidFill>
            <a:srgbClr val="00B0F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24" name="组合 23"/>
          <p:cNvGrpSpPr/>
          <p:nvPr/>
        </p:nvGrpSpPr>
        <p:grpSpPr>
          <a:xfrm>
            <a:off x="9781445" y="4014000"/>
            <a:ext cx="312292" cy="312333"/>
            <a:chOff x="304800" y="673100"/>
            <a:chExt cx="4000500" cy="4000500"/>
          </a:xfrm>
          <a:solidFill>
            <a:schemeClr val="accent5"/>
          </a:solidFill>
          <a:effectLst>
            <a:outerShdw blurRad="317500" dist="1905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椭圆 2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7"/>
          <p:cNvSpPr>
            <a:spLocks noChangeArrowheads="1"/>
          </p:cNvSpPr>
          <p:nvPr/>
        </p:nvSpPr>
        <p:spPr bwMode="auto">
          <a:xfrm>
            <a:off x="3554137" y="2489090"/>
            <a:ext cx="4833014"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13300" spc="-300" dirty="0">
                <a:solidFill>
                  <a:srgbClr val="0070C0"/>
                </a:solidFill>
                <a:latin typeface="Agency FB" panose="020B0503020202020204" pitchFamily="34" charset="0"/>
                <a:ea typeface="微软雅黑" panose="020B0503020204020204" pitchFamily="34" charset="-122"/>
                <a:cs typeface="LilyUPC" panose="020B0604020202020204" pitchFamily="34" charset="-34"/>
                <a:sym typeface="微软雅黑" panose="020B0503020204020204" pitchFamily="34" charset="-122"/>
              </a:rPr>
              <a:t>THANKS</a:t>
            </a:r>
          </a:p>
        </p:txBody>
      </p:sp>
      <p:sp>
        <p:nvSpPr>
          <p:cNvPr id="28" name="TextBox 7"/>
          <p:cNvSpPr>
            <a:spLocks noChangeArrowheads="1"/>
          </p:cNvSpPr>
          <p:nvPr/>
        </p:nvSpPr>
        <p:spPr bwMode="auto">
          <a:xfrm>
            <a:off x="4054475" y="2090590"/>
            <a:ext cx="768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感</a:t>
            </a:r>
          </a:p>
        </p:txBody>
      </p:sp>
      <p:sp>
        <p:nvSpPr>
          <p:cNvPr id="29" name="TextBox 7"/>
          <p:cNvSpPr>
            <a:spLocks noChangeArrowheads="1"/>
          </p:cNvSpPr>
          <p:nvPr/>
        </p:nvSpPr>
        <p:spPr bwMode="auto">
          <a:xfrm>
            <a:off x="5111891" y="2090592"/>
            <a:ext cx="7429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谢</a:t>
            </a:r>
          </a:p>
        </p:txBody>
      </p:sp>
      <p:sp>
        <p:nvSpPr>
          <p:cNvPr id="30" name="TextBox 7"/>
          <p:cNvSpPr>
            <a:spLocks noChangeArrowheads="1"/>
          </p:cNvSpPr>
          <p:nvPr/>
        </p:nvSpPr>
        <p:spPr bwMode="auto">
          <a:xfrm>
            <a:off x="6144006" y="2090592"/>
            <a:ext cx="7429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聆</a:t>
            </a:r>
          </a:p>
        </p:txBody>
      </p:sp>
      <p:sp>
        <p:nvSpPr>
          <p:cNvPr id="31" name="TextBox 7"/>
          <p:cNvSpPr>
            <a:spLocks noChangeArrowheads="1"/>
          </p:cNvSpPr>
          <p:nvPr/>
        </p:nvSpPr>
        <p:spPr bwMode="auto">
          <a:xfrm>
            <a:off x="7176120" y="2090592"/>
            <a:ext cx="7429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听</a:t>
            </a:r>
          </a:p>
        </p:txBody>
      </p:sp>
    </p:spTree>
  </p:cSld>
  <p:clrMapOvr>
    <a:masterClrMapping/>
  </p:clrMapOvr>
  <p:transition advTm="645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53" presetClass="entr" presetSubtype="16"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p:cTn id="9" dur="1000" fill="hold"/>
                                        <p:tgtEl>
                                          <p:spTgt spid="13"/>
                                        </p:tgtEl>
                                        <p:attrNameLst>
                                          <p:attrName>ppt_w</p:attrName>
                                        </p:attrNameLst>
                                      </p:cBhvr>
                                      <p:tavLst>
                                        <p:tav tm="0">
                                          <p:val>
                                            <p:fltVal val="0"/>
                                          </p:val>
                                        </p:tav>
                                        <p:tav tm="100000">
                                          <p:val>
                                            <p:strVal val="#ppt_w"/>
                                          </p:val>
                                        </p:tav>
                                      </p:tavLst>
                                    </p:anim>
                                    <p:anim calcmode="lin" valueType="num">
                                      <p:cBhvr>
                                        <p:cTn id="10" dur="1000" fill="hold"/>
                                        <p:tgtEl>
                                          <p:spTgt spid="13"/>
                                        </p:tgtEl>
                                        <p:attrNameLst>
                                          <p:attrName>ppt_h</p:attrName>
                                        </p:attrNameLst>
                                      </p:cBhvr>
                                      <p:tavLst>
                                        <p:tav tm="0">
                                          <p:val>
                                            <p:fltVal val="0"/>
                                          </p:val>
                                        </p:tav>
                                        <p:tav tm="100000">
                                          <p:val>
                                            <p:strVal val="#ppt_h"/>
                                          </p:val>
                                        </p:tav>
                                      </p:tavLst>
                                    </p:anim>
                                    <p:animEffect transition="in" filter="fade">
                                      <p:cBhvr>
                                        <p:cTn id="11" dur="1000"/>
                                        <p:tgtEl>
                                          <p:spTgt spid="13"/>
                                        </p:tgtEl>
                                      </p:cBhvr>
                                    </p:animEffect>
                                  </p:childTnLst>
                                </p:cTn>
                              </p:par>
                              <p:par>
                                <p:cTn id="12" presetID="64" presetClass="path" presetSubtype="0" fill="hold" grpId="2" nodeType="withEffect">
                                  <p:stCondLst>
                                    <p:cond delay="0"/>
                                  </p:stCondLst>
                                  <p:childTnLst>
                                    <p:animMotion origin="layout" path="M 2.77778E-6 2.422E-6 L 0.39375 -0.33797 " pathEditMode="relative" rAng="0" ptsTypes="AA">
                                      <p:cBhvr>
                                        <p:cTn id="13" dur="1000" spd="-100000" fill="hold"/>
                                        <p:tgtEl>
                                          <p:spTgt spid="13"/>
                                        </p:tgtEl>
                                        <p:attrNameLst>
                                          <p:attrName>ppt_x</p:attrName>
                                          <p:attrName>ppt_y</p:attrName>
                                        </p:attrNameLst>
                                      </p:cBhvr>
                                      <p:rCtr x="19688" y="-16898"/>
                                    </p:animMotion>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53" presetClass="entr" presetSubtype="16"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Effect transition="in" filter="fade">
                                      <p:cBhvr>
                                        <p:cTn id="20" dur="1000"/>
                                        <p:tgtEl>
                                          <p:spTgt spid="23"/>
                                        </p:tgtEl>
                                      </p:cBhvr>
                                    </p:animEffect>
                                  </p:childTnLst>
                                </p:cTn>
                              </p:par>
                              <p:par>
                                <p:cTn id="21" presetID="64" presetClass="path" presetSubtype="0" fill="hold" grpId="2" nodeType="withEffect">
                                  <p:stCondLst>
                                    <p:cond delay="0"/>
                                  </p:stCondLst>
                                  <p:childTnLst>
                                    <p:animMotion origin="layout" path="M -2.22222E-6 1.18319E-6 L 0.21702 -0.37071 " pathEditMode="relative" rAng="0" ptsTypes="AA">
                                      <p:cBhvr>
                                        <p:cTn id="22" dur="1000" spd="-100000" fill="hold"/>
                                        <p:tgtEl>
                                          <p:spTgt spid="23"/>
                                        </p:tgtEl>
                                        <p:attrNameLst>
                                          <p:attrName>ppt_x</p:attrName>
                                          <p:attrName>ppt_y</p:attrName>
                                        </p:attrNameLst>
                                      </p:cBhvr>
                                      <p:rCtr x="10851" y="-18536"/>
                                    </p:animMotion>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53" presetClass="entr" presetSubtype="16" fill="hold" grpId="1"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Effect transition="in" filter="fade">
                                      <p:cBhvr>
                                        <p:cTn id="29" dur="1000"/>
                                        <p:tgtEl>
                                          <p:spTgt spid="12"/>
                                        </p:tgtEl>
                                      </p:cBhvr>
                                    </p:animEffect>
                                  </p:childTnLst>
                                </p:cTn>
                              </p:par>
                              <p:par>
                                <p:cTn id="30" presetID="64" presetClass="path" presetSubtype="0" fill="hold" grpId="2" nodeType="withEffect">
                                  <p:stCondLst>
                                    <p:cond delay="0"/>
                                  </p:stCondLst>
                                  <p:childTnLst>
                                    <p:animMotion origin="layout" path="M 0 -2.71605E-6 L 0.12309 0.575 " pathEditMode="relative" rAng="0" ptsTypes="AA">
                                      <p:cBhvr>
                                        <p:cTn id="31" dur="1000" spd="-100000" fill="hold"/>
                                        <p:tgtEl>
                                          <p:spTgt spid="12"/>
                                        </p:tgtEl>
                                        <p:attrNameLst>
                                          <p:attrName>ppt_x</p:attrName>
                                          <p:attrName>ppt_y</p:attrName>
                                        </p:attrNameLst>
                                      </p:cBhvr>
                                      <p:rCtr x="6146" y="28735"/>
                                    </p:animMotion>
                                  </p:childTnLst>
                                </p:cTn>
                              </p:par>
                              <p:par>
                                <p:cTn id="32" presetID="1" presetClass="entr" presetSubtype="0" fill="hold" nodeType="withEffect">
                                  <p:stCondLst>
                                    <p:cond delay="500"/>
                                  </p:stCondLst>
                                  <p:childTnLst>
                                    <p:set>
                                      <p:cBhvr>
                                        <p:cTn id="33" dur="1" fill="hold">
                                          <p:stCondLst>
                                            <p:cond delay="0"/>
                                          </p:stCondLst>
                                        </p:cTn>
                                        <p:tgtEl>
                                          <p:spTgt spid="24"/>
                                        </p:tgtEl>
                                        <p:attrNameLst>
                                          <p:attrName>style.visibility</p:attrName>
                                        </p:attrNameLst>
                                      </p:cBhvr>
                                      <p:to>
                                        <p:strVal val="visible"/>
                                      </p:to>
                                    </p:set>
                                  </p:childTnLst>
                                </p:cTn>
                              </p:par>
                              <p:par>
                                <p:cTn id="34" presetID="53" presetClass="entr" presetSubtype="16"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fltVal val="0"/>
                                          </p:val>
                                        </p:tav>
                                        <p:tav tm="100000">
                                          <p:val>
                                            <p:strVal val="#ppt_w"/>
                                          </p:val>
                                        </p:tav>
                                      </p:tavLst>
                                    </p:anim>
                                    <p:anim calcmode="lin" valueType="num">
                                      <p:cBhvr>
                                        <p:cTn id="37" dur="1000" fill="hold"/>
                                        <p:tgtEl>
                                          <p:spTgt spid="24"/>
                                        </p:tgtEl>
                                        <p:attrNameLst>
                                          <p:attrName>ppt_h</p:attrName>
                                        </p:attrNameLst>
                                      </p:cBhvr>
                                      <p:tavLst>
                                        <p:tav tm="0">
                                          <p:val>
                                            <p:fltVal val="0"/>
                                          </p:val>
                                        </p:tav>
                                        <p:tav tm="100000">
                                          <p:val>
                                            <p:strVal val="#ppt_h"/>
                                          </p:val>
                                        </p:tav>
                                      </p:tavLst>
                                    </p:anim>
                                    <p:animEffect transition="in" filter="fade">
                                      <p:cBhvr>
                                        <p:cTn id="38" dur="1000"/>
                                        <p:tgtEl>
                                          <p:spTgt spid="24"/>
                                        </p:tgtEl>
                                      </p:cBhvr>
                                    </p:animEffect>
                                  </p:childTnLst>
                                </p:cTn>
                              </p:par>
                              <p:par>
                                <p:cTn id="39" presetID="64" presetClass="path" presetSubtype="0" fill="hold" nodeType="withEffect">
                                  <p:stCondLst>
                                    <p:cond delay="500"/>
                                  </p:stCondLst>
                                  <p:childTnLst>
                                    <p:animMotion origin="layout" path="M 4.44444E-6 4.32099E-6 L -0.64115 -0.9497 " pathEditMode="relative" rAng="0" ptsTypes="AA">
                                      <p:cBhvr>
                                        <p:cTn id="40" dur="1000" spd="-100000" fill="hold"/>
                                        <p:tgtEl>
                                          <p:spTgt spid="24"/>
                                        </p:tgtEl>
                                        <p:attrNameLst>
                                          <p:attrName>ppt_x</p:attrName>
                                          <p:attrName>ppt_y</p:attrName>
                                        </p:attrNameLst>
                                      </p:cBhvr>
                                      <p:rCtr x="-32066" y="-47500"/>
                                    </p:animMotion>
                                  </p:childTnLst>
                                </p:cTn>
                              </p:par>
                              <p:par>
                                <p:cTn id="41" presetID="1" presetClass="entr" presetSubtype="0" fill="hold" nodeType="withEffect">
                                  <p:stCondLst>
                                    <p:cond delay="50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500"/>
                                  </p:stCondLst>
                                  <p:childTnLst>
                                    <p:set>
                                      <p:cBhvr>
                                        <p:cTn id="44" dur="1" fill="hold">
                                          <p:stCondLst>
                                            <p:cond delay="0"/>
                                          </p:stCondLst>
                                        </p:cTn>
                                        <p:tgtEl>
                                          <p:spTgt spid="2"/>
                                        </p:tgtEl>
                                        <p:attrNameLst>
                                          <p:attrName>style.visibility</p:attrName>
                                        </p:attrNameLst>
                                      </p:cBhvr>
                                      <p:to>
                                        <p:strVal val="visible"/>
                                      </p:to>
                                    </p:set>
                                  </p:childTnLst>
                                </p:cTn>
                              </p:par>
                              <p:par>
                                <p:cTn id="45" presetID="53" presetClass="entr" presetSubtype="16" fill="hold" nodeType="withEffect">
                                  <p:stCondLst>
                                    <p:cond delay="500"/>
                                  </p:stCondLst>
                                  <p:childTnLst>
                                    <p:set>
                                      <p:cBhvr>
                                        <p:cTn id="46" dur="1" fill="hold">
                                          <p:stCondLst>
                                            <p:cond delay="0"/>
                                          </p:stCondLst>
                                        </p:cTn>
                                        <p:tgtEl>
                                          <p:spTgt spid="2"/>
                                        </p:tgtEl>
                                        <p:attrNameLst>
                                          <p:attrName>style.visibility</p:attrName>
                                        </p:attrNameLst>
                                      </p:cBhvr>
                                      <p:to>
                                        <p:strVal val="visible"/>
                                      </p:to>
                                    </p:set>
                                    <p:anim calcmode="lin" valueType="num">
                                      <p:cBhvr>
                                        <p:cTn id="47" dur="1000" fill="hold"/>
                                        <p:tgtEl>
                                          <p:spTgt spid="2"/>
                                        </p:tgtEl>
                                        <p:attrNameLst>
                                          <p:attrName>ppt_w</p:attrName>
                                        </p:attrNameLst>
                                      </p:cBhvr>
                                      <p:tavLst>
                                        <p:tav tm="0">
                                          <p:val>
                                            <p:fltVal val="0"/>
                                          </p:val>
                                        </p:tav>
                                        <p:tav tm="100000">
                                          <p:val>
                                            <p:strVal val="#ppt_w"/>
                                          </p:val>
                                        </p:tav>
                                      </p:tavLst>
                                    </p:anim>
                                    <p:anim calcmode="lin" valueType="num">
                                      <p:cBhvr>
                                        <p:cTn id="48" dur="1000" fill="hold"/>
                                        <p:tgtEl>
                                          <p:spTgt spid="2"/>
                                        </p:tgtEl>
                                        <p:attrNameLst>
                                          <p:attrName>ppt_h</p:attrName>
                                        </p:attrNameLst>
                                      </p:cBhvr>
                                      <p:tavLst>
                                        <p:tav tm="0">
                                          <p:val>
                                            <p:fltVal val="0"/>
                                          </p:val>
                                        </p:tav>
                                        <p:tav tm="100000">
                                          <p:val>
                                            <p:strVal val="#ppt_h"/>
                                          </p:val>
                                        </p:tav>
                                      </p:tavLst>
                                    </p:anim>
                                    <p:animEffect transition="in" filter="fade">
                                      <p:cBhvr>
                                        <p:cTn id="49" dur="1000"/>
                                        <p:tgtEl>
                                          <p:spTgt spid="2"/>
                                        </p:tgtEl>
                                      </p:cBhvr>
                                    </p:animEffect>
                                  </p:childTnLst>
                                </p:cTn>
                              </p:par>
                              <p:par>
                                <p:cTn id="50" presetID="64" presetClass="path" presetSubtype="0" fill="hold" nodeType="withEffect">
                                  <p:stCondLst>
                                    <p:cond delay="500"/>
                                  </p:stCondLst>
                                  <p:childTnLst>
                                    <p:animMotion origin="layout" path="M 1.11111E-6 3.7037E-7 L -0.52465 -0.50957 " pathEditMode="relative" rAng="0" ptsTypes="AA">
                                      <p:cBhvr>
                                        <p:cTn id="51" dur="1000" spd="-100000" fill="hold"/>
                                        <p:tgtEl>
                                          <p:spTgt spid="2"/>
                                        </p:tgtEl>
                                        <p:attrNameLst>
                                          <p:attrName>ppt_x</p:attrName>
                                          <p:attrName>ppt_y</p:attrName>
                                        </p:attrNameLst>
                                      </p:cBhvr>
                                      <p:rCtr x="-26233" y="-25494"/>
                                    </p:animMotion>
                                  </p:childTnLst>
                                </p:cTn>
                              </p:par>
                              <p:par>
                                <p:cTn id="52" presetID="53" presetClass="entr" presetSubtype="16" fill="hold" nodeType="withEffect">
                                  <p:stCondLst>
                                    <p:cond delay="5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1000" fill="hold"/>
                                        <p:tgtEl>
                                          <p:spTgt spid="17"/>
                                        </p:tgtEl>
                                        <p:attrNameLst>
                                          <p:attrName>ppt_w</p:attrName>
                                        </p:attrNameLst>
                                      </p:cBhvr>
                                      <p:tavLst>
                                        <p:tav tm="0">
                                          <p:val>
                                            <p:fltVal val="0"/>
                                          </p:val>
                                        </p:tav>
                                        <p:tav tm="100000">
                                          <p:val>
                                            <p:strVal val="#ppt_w"/>
                                          </p:val>
                                        </p:tav>
                                      </p:tavLst>
                                    </p:anim>
                                    <p:anim calcmode="lin" valueType="num">
                                      <p:cBhvr>
                                        <p:cTn id="55" dur="1000" fill="hold"/>
                                        <p:tgtEl>
                                          <p:spTgt spid="17"/>
                                        </p:tgtEl>
                                        <p:attrNameLst>
                                          <p:attrName>ppt_h</p:attrName>
                                        </p:attrNameLst>
                                      </p:cBhvr>
                                      <p:tavLst>
                                        <p:tav tm="0">
                                          <p:val>
                                            <p:fltVal val="0"/>
                                          </p:val>
                                        </p:tav>
                                        <p:tav tm="100000">
                                          <p:val>
                                            <p:strVal val="#ppt_h"/>
                                          </p:val>
                                        </p:tav>
                                      </p:tavLst>
                                    </p:anim>
                                    <p:animEffect transition="in" filter="fade">
                                      <p:cBhvr>
                                        <p:cTn id="56" dur="1000"/>
                                        <p:tgtEl>
                                          <p:spTgt spid="17"/>
                                        </p:tgtEl>
                                      </p:cBhvr>
                                    </p:animEffect>
                                  </p:childTnLst>
                                </p:cTn>
                              </p:par>
                              <p:par>
                                <p:cTn id="57" presetID="64" presetClass="path" presetSubtype="0" fill="hold" nodeType="withEffect">
                                  <p:stCondLst>
                                    <p:cond delay="500"/>
                                  </p:stCondLst>
                                  <p:childTnLst>
                                    <p:animMotion origin="layout" path="M 2.5E-6 6.17284E-7 L -0.71736 -0.40556 " pathEditMode="relative" rAng="0" ptsTypes="AA">
                                      <p:cBhvr>
                                        <p:cTn id="58" dur="1000" spd="-100000" fill="hold"/>
                                        <p:tgtEl>
                                          <p:spTgt spid="17"/>
                                        </p:tgtEl>
                                        <p:attrNameLst>
                                          <p:attrName>ppt_x</p:attrName>
                                          <p:attrName>ppt_y</p:attrName>
                                        </p:attrNameLst>
                                      </p:cBhvr>
                                      <p:rCtr x="-35868" y="-20278"/>
                                    </p:animMotion>
                                  </p:childTnLst>
                                </p:cTn>
                              </p:par>
                            </p:childTnLst>
                          </p:cTn>
                        </p:par>
                        <p:par>
                          <p:cTn id="59" fill="hold">
                            <p:stCondLst>
                              <p:cond delay="0"/>
                            </p:stCondLst>
                            <p:childTnLst>
                              <p:par>
                                <p:cTn id="60" presetID="38" presetClass="entr" presetSubtype="0" accel="50000" fill="hold" grpId="0" nodeType="afterEffect">
                                  <p:stCondLst>
                                    <p:cond delay="0"/>
                                  </p:stCondLst>
                                  <p:iterate type="lt">
                                    <p:tmPct val="50000"/>
                                  </p:iterate>
                                  <p:childTnLst>
                                    <p:set>
                                      <p:cBhvr>
                                        <p:cTn id="61" dur="1" fill="hold">
                                          <p:stCondLst>
                                            <p:cond delay="0"/>
                                          </p:stCondLst>
                                        </p:cTn>
                                        <p:tgtEl>
                                          <p:spTgt spid="27"/>
                                        </p:tgtEl>
                                        <p:attrNameLst>
                                          <p:attrName>style.visibility</p:attrName>
                                        </p:attrNameLst>
                                      </p:cBhvr>
                                      <p:to>
                                        <p:strVal val="visible"/>
                                      </p:to>
                                    </p:set>
                                    <p:set>
                                      <p:cBhvr>
                                        <p:cTn id="62" dur="114" fill="hold">
                                          <p:stCondLst>
                                            <p:cond delay="0"/>
                                          </p:stCondLst>
                                        </p:cTn>
                                        <p:tgtEl>
                                          <p:spTgt spid="27"/>
                                        </p:tgtEl>
                                        <p:attrNameLst>
                                          <p:attrName>style.rotation</p:attrName>
                                        </p:attrNameLst>
                                      </p:cBhvr>
                                      <p:to>
                                        <p:strVal val="-45.0"/>
                                      </p:to>
                                    </p:set>
                                    <p:anim calcmode="lin" valueType="num">
                                      <p:cBhvr>
                                        <p:cTn id="63" dur="114" fill="hold">
                                          <p:stCondLst>
                                            <p:cond delay="114"/>
                                          </p:stCondLst>
                                        </p:cTn>
                                        <p:tgtEl>
                                          <p:spTgt spid="27"/>
                                        </p:tgtEl>
                                        <p:attrNameLst>
                                          <p:attrName>style.rotation</p:attrName>
                                        </p:attrNameLst>
                                      </p:cBhvr>
                                      <p:tavLst>
                                        <p:tav tm="0">
                                          <p:val>
                                            <p:fltVal val="-45"/>
                                          </p:val>
                                        </p:tav>
                                        <p:tav tm="69900">
                                          <p:val>
                                            <p:fltVal val="45"/>
                                          </p:val>
                                        </p:tav>
                                        <p:tav tm="100000">
                                          <p:val>
                                            <p:fltVal val="0"/>
                                          </p:val>
                                        </p:tav>
                                      </p:tavLst>
                                    </p:anim>
                                    <p:anim calcmode="lin" valueType="num">
                                      <p:cBhvr>
                                        <p:cTn id="64" dur="114" fill="hold">
                                          <p:stCondLst>
                                            <p:cond delay="0"/>
                                          </p:stCondLst>
                                        </p:cTn>
                                        <p:tgtEl>
                                          <p:spTgt spid="27"/>
                                        </p:tgtEl>
                                        <p:attrNameLst>
                                          <p:attrName>ppt_y</p:attrName>
                                        </p:attrNameLst>
                                      </p:cBhvr>
                                      <p:tavLst>
                                        <p:tav tm="0">
                                          <p:val>
                                            <p:strVal val="#ppt_y-1"/>
                                          </p:val>
                                        </p:tav>
                                        <p:tav tm="100000">
                                          <p:val>
                                            <p:strVal val="#ppt_y-(0.354*#ppt_w-0.172*#ppt_h)"/>
                                          </p:val>
                                        </p:tav>
                                      </p:tavLst>
                                    </p:anim>
                                    <p:anim calcmode="lin" valueType="num">
                                      <p:cBhvr>
                                        <p:cTn id="65" dur="39" decel="50000" autoRev="1" fill="hold">
                                          <p:stCondLst>
                                            <p:cond delay="114"/>
                                          </p:stCondLst>
                                        </p:cTn>
                                        <p:tgtEl>
                                          <p:spTgt spid="27"/>
                                        </p:tgtEl>
                                        <p:attrNameLst>
                                          <p:attrName>ppt_y</p:attrName>
                                        </p:attrNameLst>
                                      </p:cBhvr>
                                      <p:tavLst>
                                        <p:tav tm="0">
                                          <p:val>
                                            <p:strVal val="#ppt_y-(0.354*#ppt_w-0.172*#ppt_h)"/>
                                          </p:val>
                                        </p:tav>
                                        <p:tav tm="100000">
                                          <p:val>
                                            <p:strVal val="#ppt_y-(0.354*#ppt_w-0.172*#ppt_h)-#ppt_h/2"/>
                                          </p:val>
                                        </p:tav>
                                      </p:tavLst>
                                    </p:anim>
                                    <p:anim calcmode="lin" valueType="num">
                                      <p:cBhvr>
                                        <p:cTn id="66" dur="34" fill="hold">
                                          <p:stCondLst>
                                            <p:cond delay="216"/>
                                          </p:stCondLst>
                                        </p:cTn>
                                        <p:tgtEl>
                                          <p:spTgt spid="27"/>
                                        </p:tgtEl>
                                        <p:attrNameLst>
                                          <p:attrName>ppt_y</p:attrName>
                                        </p:attrNameLst>
                                      </p:cBhvr>
                                      <p:tavLst>
                                        <p:tav tm="0">
                                          <p:val>
                                            <p:strVal val="#ppt_y-(0.354*#ppt_w-0.172*#ppt_h)"/>
                                          </p:val>
                                        </p:tav>
                                        <p:tav tm="100000">
                                          <p:val>
                                            <p:strVal val="#ppt_y"/>
                                          </p:val>
                                        </p:tav>
                                      </p:tavLst>
                                    </p:anim>
                                  </p:childTnLst>
                                </p:cTn>
                              </p:par>
                            </p:childTnLst>
                          </p:cTn>
                        </p:par>
                        <p:par>
                          <p:cTn id="67" fill="hold">
                            <p:stCondLst>
                              <p:cond delay="2375"/>
                            </p:stCondLst>
                            <p:childTnLst>
                              <p:par>
                                <p:cTn id="68" presetID="2" presetClass="entr" presetSubtype="1"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stCondLst>
                                    <p:cond delay="25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ppt_x"/>
                                          </p:val>
                                        </p:tav>
                                        <p:tav tm="100000">
                                          <p:val>
                                            <p:strVal val="#ppt_x"/>
                                          </p:val>
                                        </p:tav>
                                      </p:tavLst>
                                    </p:anim>
                                    <p:anim calcmode="lin" valueType="num">
                                      <p:cBhvr additive="base">
                                        <p:cTn id="75" dur="500" fill="hold"/>
                                        <p:tgtEl>
                                          <p:spTgt spid="29"/>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50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0-#ppt_h/2"/>
                                          </p:val>
                                        </p:tav>
                                        <p:tav tm="100000">
                                          <p:val>
                                            <p:strVal val="#ppt_y"/>
                                          </p:val>
                                        </p:tav>
                                      </p:tavLst>
                                    </p:anim>
                                  </p:childTnLst>
                                </p:cTn>
                              </p:par>
                              <p:par>
                                <p:cTn id="80" presetID="2" presetClass="entr" presetSubtype="1" fill="hold" grpId="0" nodeType="withEffect">
                                  <p:stCondLst>
                                    <p:cond delay="75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0-#ppt_h/2"/>
                                          </p:val>
                                        </p:tav>
                                        <p:tav tm="100000">
                                          <p:val>
                                            <p:strVal val="#ppt_y"/>
                                          </p:val>
                                        </p:tav>
                                      </p:tavLst>
                                    </p:anim>
                                  </p:childTnLst>
                                </p:cTn>
                              </p:par>
                            </p:childTnLst>
                          </p:cTn>
                        </p:par>
                        <p:par>
                          <p:cTn id="84" fill="hold">
                            <p:stCondLst>
                              <p:cond delay="2875"/>
                            </p:stCondLst>
                            <p:childTnLst>
                              <p:par>
                                <p:cTn id="85" presetID="38" presetClass="entr" presetSubtype="0" accel="50000" fill="hold" grpId="0" nodeType="afterEffect">
                                  <p:stCondLst>
                                    <p:cond delay="0"/>
                                  </p:stCondLst>
                                  <p:iterate type="lt">
                                    <p:tmPct val="50000"/>
                                  </p:iterate>
                                  <p:childTnLst>
                                    <p:set>
                                      <p:cBhvr>
                                        <p:cTn id="86" dur="1" fill="hold">
                                          <p:stCondLst>
                                            <p:cond delay="0"/>
                                          </p:stCondLst>
                                        </p:cTn>
                                        <p:tgtEl>
                                          <p:spTgt spid="10"/>
                                        </p:tgtEl>
                                        <p:attrNameLst>
                                          <p:attrName>style.visibility</p:attrName>
                                        </p:attrNameLst>
                                      </p:cBhvr>
                                      <p:to>
                                        <p:strVal val="visible"/>
                                      </p:to>
                                    </p:set>
                                    <p:set>
                                      <p:cBhvr>
                                        <p:cTn id="87" dur="46" fill="hold">
                                          <p:stCondLst>
                                            <p:cond delay="0"/>
                                          </p:stCondLst>
                                        </p:cTn>
                                        <p:tgtEl>
                                          <p:spTgt spid="10"/>
                                        </p:tgtEl>
                                        <p:attrNameLst>
                                          <p:attrName>style.rotation</p:attrName>
                                        </p:attrNameLst>
                                      </p:cBhvr>
                                      <p:to>
                                        <p:strVal val="-45.0"/>
                                      </p:to>
                                    </p:set>
                                    <p:anim calcmode="lin" valueType="num">
                                      <p:cBhvr>
                                        <p:cTn id="88" dur="46" fill="hold">
                                          <p:stCondLst>
                                            <p:cond delay="46"/>
                                          </p:stCondLst>
                                        </p:cTn>
                                        <p:tgtEl>
                                          <p:spTgt spid="10"/>
                                        </p:tgtEl>
                                        <p:attrNameLst>
                                          <p:attrName>style.rotation</p:attrName>
                                        </p:attrNameLst>
                                      </p:cBhvr>
                                      <p:tavLst>
                                        <p:tav tm="0">
                                          <p:val>
                                            <p:fltVal val="-45"/>
                                          </p:val>
                                        </p:tav>
                                        <p:tav tm="69900">
                                          <p:val>
                                            <p:fltVal val="45"/>
                                          </p:val>
                                        </p:tav>
                                        <p:tav tm="100000">
                                          <p:val>
                                            <p:fltVal val="0"/>
                                          </p:val>
                                        </p:tav>
                                      </p:tavLst>
                                    </p:anim>
                                    <p:anim calcmode="lin" valueType="num">
                                      <p:cBhvr>
                                        <p:cTn id="89" dur="46" fill="hold">
                                          <p:stCondLst>
                                            <p:cond delay="0"/>
                                          </p:stCondLst>
                                        </p:cTn>
                                        <p:tgtEl>
                                          <p:spTgt spid="10"/>
                                        </p:tgtEl>
                                        <p:attrNameLst>
                                          <p:attrName>ppt_y</p:attrName>
                                        </p:attrNameLst>
                                      </p:cBhvr>
                                      <p:tavLst>
                                        <p:tav tm="0">
                                          <p:val>
                                            <p:strVal val="#ppt_y-1"/>
                                          </p:val>
                                        </p:tav>
                                        <p:tav tm="100000">
                                          <p:val>
                                            <p:strVal val="#ppt_y-(0.354*#ppt_w-0.172*#ppt_h)"/>
                                          </p:val>
                                        </p:tav>
                                      </p:tavLst>
                                    </p:anim>
                                    <p:anim calcmode="lin" valueType="num">
                                      <p:cBhvr>
                                        <p:cTn id="90" dur="16" decel="50000" autoRev="1" fill="hold">
                                          <p:stCondLst>
                                            <p:cond delay="46"/>
                                          </p:stCondLst>
                                        </p:cTn>
                                        <p:tgtEl>
                                          <p:spTgt spid="10"/>
                                        </p:tgtEl>
                                        <p:attrNameLst>
                                          <p:attrName>ppt_y</p:attrName>
                                        </p:attrNameLst>
                                      </p:cBhvr>
                                      <p:tavLst>
                                        <p:tav tm="0">
                                          <p:val>
                                            <p:strVal val="#ppt_y-(0.354*#ppt_w-0.172*#ppt_h)"/>
                                          </p:val>
                                        </p:tav>
                                        <p:tav tm="100000">
                                          <p:val>
                                            <p:strVal val="#ppt_y-(0.354*#ppt_w-0.172*#ppt_h)-#ppt_h/2"/>
                                          </p:val>
                                        </p:tav>
                                      </p:tavLst>
                                    </p:anim>
                                    <p:anim calcmode="lin" valueType="num">
                                      <p:cBhvr>
                                        <p:cTn id="91" dur="14" fill="hold">
                                          <p:stCondLst>
                                            <p:cond delay="86"/>
                                          </p:stCondLst>
                                        </p:cTn>
                                        <p:tgtEl>
                                          <p:spTgt spid="1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12" grpId="1" bldLvl="0" animBg="1"/>
      <p:bldP spid="12" grpId="2" bldLvl="0" animBg="1"/>
      <p:bldP spid="13" grpId="0" bldLvl="0" animBg="1"/>
      <p:bldP spid="13" grpId="1" bldLvl="0" animBg="1"/>
      <p:bldP spid="13" grpId="2" bldLvl="0" animBg="1"/>
      <p:bldP spid="23" grpId="0" bldLvl="0" animBg="1"/>
      <p:bldP spid="23" grpId="1" bldLvl="0" animBg="1"/>
      <p:bldP spid="23" grpId="2" bldLvl="0" animBg="1"/>
      <p:bldP spid="27" grpId="0"/>
      <p:bldP spid="28" grpId="0"/>
      <p:bldP spid="29"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ORDER" val="true"/>
  <p:tag name="PROBLEMSCORE" val="20.0"/>
  <p:tag name="PROBLEMBLANK" val="[{&quot;Num&quot;:1,&quot;Score&quot;:5.0,&quot;Answers&quot;:[&quot;分时操作系统&quot;],&quot;CaseSensitive&quot;:false,&quot;FuzzyMatch&quot;:true},{&quot;Num&quot;:2,&quot;Score&quot;:5.0,&quot;Answers&quot;:[&quot;批处理操作系统&quot;],&quot;CaseSensitive&quot;:false,&quot;FuzzyMatch&quot;:true},{&quot;Num&quot;:3,&quot;Score&quot;:5.0,&quot;Answers&quot;:[&quot;实时操作系统&quot;],&quot;CaseSensitive&quot;:false,&quot;FuzzyMatch&quot;:true},{&quot;Num&quot;:4,&quot;Score&quot;:5.0,&quot;Answers&quot;:[&quot;微机操作系统&quot;],&quot;CaseSensitive&quot;:false,&quot;FuzzyMatch&quot;:true}]"/>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MultipleChoice"/>
  <p:tag name="PROBLEMSCORE" val="5.0"/>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第一PPT，www.1ppt.com">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6646</Words>
  <Application>Microsoft Office PowerPoint</Application>
  <PresentationFormat>宽屏</PresentationFormat>
  <Paragraphs>715</Paragraphs>
  <Slides>93</Slides>
  <Notes>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15" baseType="lpstr">
      <vt:lpstr>Helvetica Neue</vt:lpstr>
      <vt:lpstr>Microsoft Yahei</vt:lpstr>
      <vt:lpstr>Swis721 Lt BT</vt:lpstr>
      <vt:lpstr>等线</vt:lpstr>
      <vt:lpstr>华文隶书</vt:lpstr>
      <vt:lpstr>华文行楷</vt:lpstr>
      <vt:lpstr>华文中宋</vt:lpstr>
      <vt:lpstr>楷体_GB2312</vt:lpstr>
      <vt:lpstr>隶书</vt:lpstr>
      <vt:lpstr>宋体</vt:lpstr>
      <vt:lpstr>微软雅黑</vt:lpstr>
      <vt:lpstr>Agency FB</vt:lpstr>
      <vt:lpstr>Arial</vt:lpstr>
      <vt:lpstr>Calibri</vt:lpstr>
      <vt:lpstr>Calibri Light</vt:lpstr>
      <vt:lpstr>Helvetica</vt:lpstr>
      <vt:lpstr>Impact</vt:lpstr>
      <vt:lpstr>LilyUPC</vt:lpstr>
      <vt:lpstr>Times New Roman</vt:lpstr>
      <vt:lpstr>Wingdings</vt:lpstr>
      <vt:lpstr>第一PPT，www.1ppt.com</vt:lpstr>
      <vt:lpstr>Microsoft Visio 2000/2002 Drawing</vt:lpstr>
      <vt:lpstr>PowerPoint 演示文稿</vt:lpstr>
      <vt:lpstr>PowerPoint 演示文稿</vt:lpstr>
      <vt:lpstr>总体安排</vt:lpstr>
      <vt:lpstr>考试安排</vt:lpstr>
      <vt:lpstr>教学内容</vt:lpstr>
      <vt:lpstr>PowerPoint 演示文稿</vt:lpstr>
      <vt:lpstr>PowerPoint 演示文稿</vt:lpstr>
      <vt:lpstr>PowerPoint 演示文稿</vt:lpstr>
      <vt:lpstr>1.1.1 操作系统定义-什么是操作系统</vt:lpstr>
      <vt:lpstr>1.1.1 操作系统定义-什么是操作系统</vt:lpstr>
      <vt:lpstr>1.1.1 操作系统定义</vt:lpstr>
      <vt:lpstr>1.1.1 操作系统定义</vt:lpstr>
      <vt:lpstr>1.1.2 操作系统的地位和目标</vt:lpstr>
      <vt:lpstr>1.1.2 操作系统的地位和目标</vt:lpstr>
      <vt:lpstr>1.1.2 操作系统的地位和目标</vt:lpstr>
      <vt:lpstr>1.1.3 操作系统的作用</vt:lpstr>
      <vt:lpstr>1.1.3 操作系统的作用</vt:lpstr>
      <vt:lpstr>PowerPoint 演示文稿</vt:lpstr>
      <vt:lpstr>1. 2 操作系统的发展历史 </vt:lpstr>
      <vt:lpstr>1.2、操作系统的发展历史 </vt:lpstr>
      <vt:lpstr>1.2.1 早期的手工操作</vt:lpstr>
      <vt:lpstr>1.2.1 早期的手工操作</vt:lpstr>
      <vt:lpstr>1.2.1 早期的手工操作</vt:lpstr>
      <vt:lpstr>1.2.2 单道批处理系统(simple batch processing) </vt:lpstr>
      <vt:lpstr>1.2.2 单道批处理系统(simple batch processing) </vt:lpstr>
      <vt:lpstr>1.2.2 单道批处理系统(simple batch processing) </vt:lpstr>
      <vt:lpstr>1.2.2 单道批处理系统(simple batch processing) </vt:lpstr>
      <vt:lpstr>1.2.2 单道批处理系统(simple batch processing) </vt:lpstr>
      <vt:lpstr>1.2.3 多道批处理系统(multiprogrammed batch system) </vt:lpstr>
      <vt:lpstr>1.2.3 多道批处理系统(multiprogrammed batch system) </vt:lpstr>
      <vt:lpstr>1.2.3 多道批处理系统(multiprogrammed batch system) </vt:lpstr>
      <vt:lpstr>1.2.3 多道批处理系统(multiprogrammed batch system) </vt:lpstr>
      <vt:lpstr>1.2.3 多道批处理系统(multiprogrammed batch system) </vt:lpstr>
      <vt:lpstr>1.2.3 多道批处理系统(multiprogrammed batch system) </vt:lpstr>
      <vt:lpstr>1.2.4分时系统(time-sharing system)</vt:lpstr>
      <vt:lpstr>1.2.4分时系统(time-sharing system)</vt:lpstr>
      <vt:lpstr>1.2.4 分时系统(time-sharing system)</vt:lpstr>
      <vt:lpstr>1.2.4 分时系统(time-sharing system)</vt:lpstr>
      <vt:lpstr>1.2.4 分时系统(time-sharing system)</vt:lpstr>
      <vt:lpstr>1.2.4 分时系统(time-sharing system)</vt:lpstr>
      <vt:lpstr>1.2.5 实时系统(real-time system)</vt:lpstr>
      <vt:lpstr>1.2.5 实时系统(real-time system)</vt:lpstr>
      <vt:lpstr>1.2.5 实时系统(real-time system)</vt:lpstr>
      <vt:lpstr>PowerPoint 演示文稿</vt:lpstr>
      <vt:lpstr>1.2.5 实时系统(real-time system)</vt:lpstr>
      <vt:lpstr>1.2.5 实时系统(real-time system)</vt:lpstr>
      <vt:lpstr>1.2.5 实时系统(real-time system)</vt:lpstr>
      <vt:lpstr>1.2.6 通用操作系统</vt:lpstr>
      <vt:lpstr>1.2.6 通用操作系统</vt:lpstr>
      <vt:lpstr>1.2.6 通用操作系统</vt:lpstr>
      <vt:lpstr>1.2.6 通用操作系统</vt:lpstr>
      <vt:lpstr>1.2.7 网络操作系统</vt:lpstr>
      <vt:lpstr>1.2.7 网络操作系统</vt:lpstr>
      <vt:lpstr>1.2.8 分布式操作系统(Distributed Operating System)</vt:lpstr>
      <vt:lpstr>1.2.8 分布式操作系统(Distributed Operating System)</vt:lpstr>
      <vt:lpstr>1.2.9 个人计算机操作系统</vt:lpstr>
      <vt:lpstr>1.2.9 个人计算机操作系统</vt:lpstr>
      <vt:lpstr>1.2.9 个人计算机操作系统</vt:lpstr>
      <vt:lpstr>1.2.9 个人计算机操作系统</vt:lpstr>
      <vt:lpstr>1.2.9 个人计算机操作系统</vt:lpstr>
      <vt:lpstr>1.2.9 个人计算机操作系统</vt:lpstr>
      <vt:lpstr>1.2.9 个人计算机操作系统</vt:lpstr>
      <vt:lpstr>1.2.9 个人计算机操作系统</vt:lpstr>
      <vt:lpstr>PowerPoint 演示文稿</vt:lpstr>
      <vt:lpstr>PowerPoint 演示文稿</vt:lpstr>
      <vt:lpstr>1.3 操作系统的特征</vt:lpstr>
      <vt:lpstr>1.3 操作系统的特征</vt:lpstr>
      <vt:lpstr>1.3 操作系统的特征</vt:lpstr>
      <vt:lpstr>1.3 操作系统的特征</vt:lpstr>
      <vt:lpstr>PowerPoint 演示文稿</vt:lpstr>
      <vt:lpstr>1.4 操作系统的功能 </vt:lpstr>
      <vt:lpstr>1.4.1 处理机管理 </vt:lpstr>
      <vt:lpstr>1.4.2 存储管理 </vt:lpstr>
      <vt:lpstr>1.4.3 设备管理 </vt:lpstr>
      <vt:lpstr>1.4.4 文件管理 </vt:lpstr>
      <vt:lpstr>1.4.5   用户接口 </vt:lpstr>
      <vt:lpstr>PowerPoint 演示文稿</vt:lpstr>
      <vt:lpstr>1.5 双模式操作</vt:lpstr>
      <vt:lpstr>1.5 双模式操作</vt:lpstr>
      <vt:lpstr>1.5 双模式操作</vt:lpstr>
      <vt:lpstr>PowerPoint 演示文稿</vt:lpstr>
      <vt:lpstr>PowerPoint 演示文稿</vt:lpstr>
      <vt:lpstr>1.5.1  I/O 保护</vt:lpstr>
      <vt:lpstr>用户通过系统调用执行 I/O</vt:lpstr>
      <vt:lpstr>1.5.2   存储保护</vt:lpstr>
      <vt:lpstr>基地址和界限寄存器的使用</vt:lpstr>
      <vt:lpstr>硬件对地址的保护</vt:lpstr>
      <vt:lpstr>硬件保护原则</vt:lpstr>
      <vt:lpstr>1.5.3   CPU 保护</vt:lpstr>
      <vt:lpstr>1.5.3   CPU 保护</vt:lpstr>
      <vt:lpstr>总结</vt:lpstr>
      <vt:lpstr>课后思考题</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dc:title>
  <dc:creator>第一PPT</dc:creator>
  <cp:keywords>www.1ppt.com</cp:keywords>
  <dc:description>www.1ppt.com</dc:description>
  <cp:lastModifiedBy>Administrator</cp:lastModifiedBy>
  <cp:revision>47</cp:revision>
  <cp:lastPrinted>2023-02-27T01:14:18Z</cp:lastPrinted>
  <dcterms:created xsi:type="dcterms:W3CDTF">2017-05-27T04:45:00Z</dcterms:created>
  <dcterms:modified xsi:type="dcterms:W3CDTF">2023-02-27T01:15:52Z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9EF9803524B84284BF9B452B4571CFCB</vt:lpwstr>
  </property>
</Properties>
</file>